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6" r:id="rId3"/>
    <p:sldId id="257" r:id="rId4"/>
    <p:sldId id="258" r:id="rId5"/>
    <p:sldId id="260" r:id="rId6"/>
    <p:sldId id="259"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00"/>
    <a:srgbClr val="DDDDDD"/>
    <a:srgbClr val="FF993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6" autoAdjust="0"/>
    <p:restoredTop sz="94660"/>
  </p:normalViewPr>
  <p:slideViewPr>
    <p:cSldViewPr snapToGrid="0">
      <p:cViewPr varScale="1">
        <p:scale>
          <a:sx n="60" d="100"/>
          <a:sy n="60" d="100"/>
        </p:scale>
        <p:origin x="120" y="1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050B97-A654-40B5-84A1-382F15D6851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C75605-50FF-4365-88B7-5B71A1C72B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CEA835C-F9D7-4BCA-A6F8-F4D0E6E045A5}"/>
              </a:ext>
            </a:extLst>
          </p:cNvPr>
          <p:cNvSpPr>
            <a:spLocks noGrp="1"/>
          </p:cNvSpPr>
          <p:nvPr>
            <p:ph type="dt" sz="half" idx="10"/>
          </p:nvPr>
        </p:nvSpPr>
        <p:spPr/>
        <p:txBody>
          <a:bodyPr/>
          <a:lstStyle/>
          <a:p>
            <a:fld id="{68985C39-5035-4C9E-A159-7C9998EC7670}" type="datetimeFigureOut">
              <a:rPr lang="tr-TR" smtClean="0"/>
              <a:t>28.01.2021</a:t>
            </a:fld>
            <a:endParaRPr lang="tr-TR"/>
          </a:p>
        </p:txBody>
      </p:sp>
      <p:sp>
        <p:nvSpPr>
          <p:cNvPr id="5" name="Alt Bilgi Yer Tutucusu 4">
            <a:extLst>
              <a:ext uri="{FF2B5EF4-FFF2-40B4-BE49-F238E27FC236}">
                <a16:creationId xmlns:a16="http://schemas.microsoft.com/office/drawing/2014/main" id="{11D88538-2EE0-43A2-A882-7596CDE42E1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3793730-AF3E-4944-8EA4-E74C7E1ED587}"/>
              </a:ext>
            </a:extLst>
          </p:cNvPr>
          <p:cNvSpPr>
            <a:spLocks noGrp="1"/>
          </p:cNvSpPr>
          <p:nvPr>
            <p:ph type="sldNum" sz="quarter" idx="12"/>
          </p:nvPr>
        </p:nvSpPr>
        <p:spPr/>
        <p:txBody>
          <a:bodyPr/>
          <a:lstStyle/>
          <a:p>
            <a:fld id="{8E20E72F-CAA8-464E-B181-E7AB8F74860B}" type="slidenum">
              <a:rPr lang="tr-TR" smtClean="0"/>
              <a:t>‹#›</a:t>
            </a:fld>
            <a:endParaRPr lang="tr-TR"/>
          </a:p>
        </p:txBody>
      </p:sp>
    </p:spTree>
    <p:extLst>
      <p:ext uri="{BB962C8B-B14F-4D97-AF65-F5344CB8AC3E}">
        <p14:creationId xmlns:p14="http://schemas.microsoft.com/office/powerpoint/2010/main" val="201889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FAFE41-145B-4A32-9350-C292A0C7964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A46BF6E-DA25-44D3-B035-F66A8D6CE0C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21BC7AE-C6CE-4947-982F-7E2F1D625332}"/>
              </a:ext>
            </a:extLst>
          </p:cNvPr>
          <p:cNvSpPr>
            <a:spLocks noGrp="1"/>
          </p:cNvSpPr>
          <p:nvPr>
            <p:ph type="dt" sz="half" idx="10"/>
          </p:nvPr>
        </p:nvSpPr>
        <p:spPr/>
        <p:txBody>
          <a:bodyPr/>
          <a:lstStyle/>
          <a:p>
            <a:fld id="{68985C39-5035-4C9E-A159-7C9998EC7670}" type="datetimeFigureOut">
              <a:rPr lang="tr-TR" smtClean="0"/>
              <a:t>28.01.2021</a:t>
            </a:fld>
            <a:endParaRPr lang="tr-TR"/>
          </a:p>
        </p:txBody>
      </p:sp>
      <p:sp>
        <p:nvSpPr>
          <p:cNvPr id="5" name="Alt Bilgi Yer Tutucusu 4">
            <a:extLst>
              <a:ext uri="{FF2B5EF4-FFF2-40B4-BE49-F238E27FC236}">
                <a16:creationId xmlns:a16="http://schemas.microsoft.com/office/drawing/2014/main" id="{11B06812-F568-4CB9-84AA-F83F2E0670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2FF0E44-A23D-4695-9936-86D4DA83380A}"/>
              </a:ext>
            </a:extLst>
          </p:cNvPr>
          <p:cNvSpPr>
            <a:spLocks noGrp="1"/>
          </p:cNvSpPr>
          <p:nvPr>
            <p:ph type="sldNum" sz="quarter" idx="12"/>
          </p:nvPr>
        </p:nvSpPr>
        <p:spPr/>
        <p:txBody>
          <a:bodyPr/>
          <a:lstStyle/>
          <a:p>
            <a:fld id="{8E20E72F-CAA8-464E-B181-E7AB8F74860B}" type="slidenum">
              <a:rPr lang="tr-TR" smtClean="0"/>
              <a:t>‹#›</a:t>
            </a:fld>
            <a:endParaRPr lang="tr-TR"/>
          </a:p>
        </p:txBody>
      </p:sp>
    </p:spTree>
    <p:extLst>
      <p:ext uri="{BB962C8B-B14F-4D97-AF65-F5344CB8AC3E}">
        <p14:creationId xmlns:p14="http://schemas.microsoft.com/office/powerpoint/2010/main" val="209130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2512545-56D5-4453-AB64-E11CBFEEAA2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B51CF8C-3BC4-4AEF-9930-8551035DFF7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843AA83-2134-4142-AC8C-A5D1C9EFAC4A}"/>
              </a:ext>
            </a:extLst>
          </p:cNvPr>
          <p:cNvSpPr>
            <a:spLocks noGrp="1"/>
          </p:cNvSpPr>
          <p:nvPr>
            <p:ph type="dt" sz="half" idx="10"/>
          </p:nvPr>
        </p:nvSpPr>
        <p:spPr/>
        <p:txBody>
          <a:bodyPr/>
          <a:lstStyle/>
          <a:p>
            <a:fld id="{68985C39-5035-4C9E-A159-7C9998EC7670}" type="datetimeFigureOut">
              <a:rPr lang="tr-TR" smtClean="0"/>
              <a:t>28.01.2021</a:t>
            </a:fld>
            <a:endParaRPr lang="tr-TR"/>
          </a:p>
        </p:txBody>
      </p:sp>
      <p:sp>
        <p:nvSpPr>
          <p:cNvPr id="5" name="Alt Bilgi Yer Tutucusu 4">
            <a:extLst>
              <a:ext uri="{FF2B5EF4-FFF2-40B4-BE49-F238E27FC236}">
                <a16:creationId xmlns:a16="http://schemas.microsoft.com/office/drawing/2014/main" id="{F3CB774D-858F-4CEF-952B-E2C55ECBD98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028BD4-BE50-4B09-BC1C-B41D7C323083}"/>
              </a:ext>
            </a:extLst>
          </p:cNvPr>
          <p:cNvSpPr>
            <a:spLocks noGrp="1"/>
          </p:cNvSpPr>
          <p:nvPr>
            <p:ph type="sldNum" sz="quarter" idx="12"/>
          </p:nvPr>
        </p:nvSpPr>
        <p:spPr/>
        <p:txBody>
          <a:bodyPr/>
          <a:lstStyle/>
          <a:p>
            <a:fld id="{8E20E72F-CAA8-464E-B181-E7AB8F74860B}" type="slidenum">
              <a:rPr lang="tr-TR" smtClean="0"/>
              <a:t>‹#›</a:t>
            </a:fld>
            <a:endParaRPr lang="tr-TR"/>
          </a:p>
        </p:txBody>
      </p:sp>
    </p:spTree>
    <p:extLst>
      <p:ext uri="{BB962C8B-B14F-4D97-AF65-F5344CB8AC3E}">
        <p14:creationId xmlns:p14="http://schemas.microsoft.com/office/powerpoint/2010/main" val="201852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C3E4DD-473B-4814-B135-0A828107BFD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8276C6B-05BC-4802-9DD5-4266BACD2F9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7798764-E8F4-4B00-88DA-DBDA82E5D8C6}"/>
              </a:ext>
            </a:extLst>
          </p:cNvPr>
          <p:cNvSpPr>
            <a:spLocks noGrp="1"/>
          </p:cNvSpPr>
          <p:nvPr>
            <p:ph type="dt" sz="half" idx="10"/>
          </p:nvPr>
        </p:nvSpPr>
        <p:spPr/>
        <p:txBody>
          <a:bodyPr/>
          <a:lstStyle/>
          <a:p>
            <a:fld id="{68985C39-5035-4C9E-A159-7C9998EC7670}" type="datetimeFigureOut">
              <a:rPr lang="tr-TR" smtClean="0"/>
              <a:t>28.01.2021</a:t>
            </a:fld>
            <a:endParaRPr lang="tr-TR"/>
          </a:p>
        </p:txBody>
      </p:sp>
      <p:sp>
        <p:nvSpPr>
          <p:cNvPr id="5" name="Alt Bilgi Yer Tutucusu 4">
            <a:extLst>
              <a:ext uri="{FF2B5EF4-FFF2-40B4-BE49-F238E27FC236}">
                <a16:creationId xmlns:a16="http://schemas.microsoft.com/office/drawing/2014/main" id="{292E9D9E-3A5C-4138-9472-318A5A3B9C7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E170C9D-8B66-4098-AD13-79992008031B}"/>
              </a:ext>
            </a:extLst>
          </p:cNvPr>
          <p:cNvSpPr>
            <a:spLocks noGrp="1"/>
          </p:cNvSpPr>
          <p:nvPr>
            <p:ph type="sldNum" sz="quarter" idx="12"/>
          </p:nvPr>
        </p:nvSpPr>
        <p:spPr/>
        <p:txBody>
          <a:bodyPr/>
          <a:lstStyle/>
          <a:p>
            <a:fld id="{8E20E72F-CAA8-464E-B181-E7AB8F74860B}" type="slidenum">
              <a:rPr lang="tr-TR" smtClean="0"/>
              <a:t>‹#›</a:t>
            </a:fld>
            <a:endParaRPr lang="tr-TR"/>
          </a:p>
        </p:txBody>
      </p:sp>
    </p:spTree>
    <p:extLst>
      <p:ext uri="{BB962C8B-B14F-4D97-AF65-F5344CB8AC3E}">
        <p14:creationId xmlns:p14="http://schemas.microsoft.com/office/powerpoint/2010/main" val="156940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FDE604-5B4C-479B-901C-9BD24C41746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B41DC57-ABAD-4CDF-BBE8-326C65427E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4B7FC7B-30BF-4418-874B-6B655C820933}"/>
              </a:ext>
            </a:extLst>
          </p:cNvPr>
          <p:cNvSpPr>
            <a:spLocks noGrp="1"/>
          </p:cNvSpPr>
          <p:nvPr>
            <p:ph type="dt" sz="half" idx="10"/>
          </p:nvPr>
        </p:nvSpPr>
        <p:spPr/>
        <p:txBody>
          <a:bodyPr/>
          <a:lstStyle/>
          <a:p>
            <a:fld id="{68985C39-5035-4C9E-A159-7C9998EC7670}" type="datetimeFigureOut">
              <a:rPr lang="tr-TR" smtClean="0"/>
              <a:t>28.01.2021</a:t>
            </a:fld>
            <a:endParaRPr lang="tr-TR"/>
          </a:p>
        </p:txBody>
      </p:sp>
      <p:sp>
        <p:nvSpPr>
          <p:cNvPr id="5" name="Alt Bilgi Yer Tutucusu 4">
            <a:extLst>
              <a:ext uri="{FF2B5EF4-FFF2-40B4-BE49-F238E27FC236}">
                <a16:creationId xmlns:a16="http://schemas.microsoft.com/office/drawing/2014/main" id="{DE36098A-5C05-4C92-B355-288AA788894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52C6824-35DF-4FD0-8CB7-0DB8C2F80E6D}"/>
              </a:ext>
            </a:extLst>
          </p:cNvPr>
          <p:cNvSpPr>
            <a:spLocks noGrp="1"/>
          </p:cNvSpPr>
          <p:nvPr>
            <p:ph type="sldNum" sz="quarter" idx="12"/>
          </p:nvPr>
        </p:nvSpPr>
        <p:spPr/>
        <p:txBody>
          <a:bodyPr/>
          <a:lstStyle/>
          <a:p>
            <a:fld id="{8E20E72F-CAA8-464E-B181-E7AB8F74860B}" type="slidenum">
              <a:rPr lang="tr-TR" smtClean="0"/>
              <a:t>‹#›</a:t>
            </a:fld>
            <a:endParaRPr lang="tr-TR"/>
          </a:p>
        </p:txBody>
      </p:sp>
    </p:spTree>
    <p:extLst>
      <p:ext uri="{BB962C8B-B14F-4D97-AF65-F5344CB8AC3E}">
        <p14:creationId xmlns:p14="http://schemas.microsoft.com/office/powerpoint/2010/main" val="4238034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143050-64FD-4A50-92C0-0328E039418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ED26041-CC30-422F-BDCC-DB73B073E13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AFAEE4B-9540-4D8D-9103-36549A063DF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F9903F0-8E80-4877-8CE2-7FD56087B005}"/>
              </a:ext>
            </a:extLst>
          </p:cNvPr>
          <p:cNvSpPr>
            <a:spLocks noGrp="1"/>
          </p:cNvSpPr>
          <p:nvPr>
            <p:ph type="dt" sz="half" idx="10"/>
          </p:nvPr>
        </p:nvSpPr>
        <p:spPr/>
        <p:txBody>
          <a:bodyPr/>
          <a:lstStyle/>
          <a:p>
            <a:fld id="{68985C39-5035-4C9E-A159-7C9998EC7670}" type="datetimeFigureOut">
              <a:rPr lang="tr-TR" smtClean="0"/>
              <a:t>28.01.2021</a:t>
            </a:fld>
            <a:endParaRPr lang="tr-TR"/>
          </a:p>
        </p:txBody>
      </p:sp>
      <p:sp>
        <p:nvSpPr>
          <p:cNvPr id="6" name="Alt Bilgi Yer Tutucusu 5">
            <a:extLst>
              <a:ext uri="{FF2B5EF4-FFF2-40B4-BE49-F238E27FC236}">
                <a16:creationId xmlns:a16="http://schemas.microsoft.com/office/drawing/2014/main" id="{9B77A18E-B1F1-4A1F-9364-882E6A15B6E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5ACFFAD-3081-480F-8F95-EF6E86AAD9B4}"/>
              </a:ext>
            </a:extLst>
          </p:cNvPr>
          <p:cNvSpPr>
            <a:spLocks noGrp="1"/>
          </p:cNvSpPr>
          <p:nvPr>
            <p:ph type="sldNum" sz="quarter" idx="12"/>
          </p:nvPr>
        </p:nvSpPr>
        <p:spPr/>
        <p:txBody>
          <a:bodyPr/>
          <a:lstStyle/>
          <a:p>
            <a:fld id="{8E20E72F-CAA8-464E-B181-E7AB8F74860B}" type="slidenum">
              <a:rPr lang="tr-TR" smtClean="0"/>
              <a:t>‹#›</a:t>
            </a:fld>
            <a:endParaRPr lang="tr-TR"/>
          </a:p>
        </p:txBody>
      </p:sp>
    </p:spTree>
    <p:extLst>
      <p:ext uri="{BB962C8B-B14F-4D97-AF65-F5344CB8AC3E}">
        <p14:creationId xmlns:p14="http://schemas.microsoft.com/office/powerpoint/2010/main" val="15154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00D550-484D-4F34-98BA-BD50EC13815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F19CFD3-7DDC-4BE9-A9F9-44B605C5EB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AA7AFA5-3BD4-4A30-8482-3CDDCBB352F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341A029-8BA1-4F5E-BD33-CD4B7054DD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4F379B2-3184-4FB5-8BEC-3670DC13759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53B99A3-359E-4B6D-B6C1-1983C5A963A8}"/>
              </a:ext>
            </a:extLst>
          </p:cNvPr>
          <p:cNvSpPr>
            <a:spLocks noGrp="1"/>
          </p:cNvSpPr>
          <p:nvPr>
            <p:ph type="dt" sz="half" idx="10"/>
          </p:nvPr>
        </p:nvSpPr>
        <p:spPr/>
        <p:txBody>
          <a:bodyPr/>
          <a:lstStyle/>
          <a:p>
            <a:fld id="{68985C39-5035-4C9E-A159-7C9998EC7670}" type="datetimeFigureOut">
              <a:rPr lang="tr-TR" smtClean="0"/>
              <a:t>28.01.2021</a:t>
            </a:fld>
            <a:endParaRPr lang="tr-TR"/>
          </a:p>
        </p:txBody>
      </p:sp>
      <p:sp>
        <p:nvSpPr>
          <p:cNvPr id="8" name="Alt Bilgi Yer Tutucusu 7">
            <a:extLst>
              <a:ext uri="{FF2B5EF4-FFF2-40B4-BE49-F238E27FC236}">
                <a16:creationId xmlns:a16="http://schemas.microsoft.com/office/drawing/2014/main" id="{5ED60ED0-4257-4774-9901-DAF11D64155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7CAF94-B423-44E9-B0ED-3CC6755CB170}"/>
              </a:ext>
            </a:extLst>
          </p:cNvPr>
          <p:cNvSpPr>
            <a:spLocks noGrp="1"/>
          </p:cNvSpPr>
          <p:nvPr>
            <p:ph type="sldNum" sz="quarter" idx="12"/>
          </p:nvPr>
        </p:nvSpPr>
        <p:spPr/>
        <p:txBody>
          <a:bodyPr/>
          <a:lstStyle/>
          <a:p>
            <a:fld id="{8E20E72F-CAA8-464E-B181-E7AB8F74860B}" type="slidenum">
              <a:rPr lang="tr-TR" smtClean="0"/>
              <a:t>‹#›</a:t>
            </a:fld>
            <a:endParaRPr lang="tr-TR"/>
          </a:p>
        </p:txBody>
      </p:sp>
    </p:spTree>
    <p:extLst>
      <p:ext uri="{BB962C8B-B14F-4D97-AF65-F5344CB8AC3E}">
        <p14:creationId xmlns:p14="http://schemas.microsoft.com/office/powerpoint/2010/main" val="432805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716CD7-2975-4B5B-9307-23578026E1E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E8F9003-B786-476A-A7E5-5866EBA534C3}"/>
              </a:ext>
            </a:extLst>
          </p:cNvPr>
          <p:cNvSpPr>
            <a:spLocks noGrp="1"/>
          </p:cNvSpPr>
          <p:nvPr>
            <p:ph type="dt" sz="half" idx="10"/>
          </p:nvPr>
        </p:nvSpPr>
        <p:spPr/>
        <p:txBody>
          <a:bodyPr/>
          <a:lstStyle/>
          <a:p>
            <a:fld id="{68985C39-5035-4C9E-A159-7C9998EC7670}" type="datetimeFigureOut">
              <a:rPr lang="tr-TR" smtClean="0"/>
              <a:t>28.01.2021</a:t>
            </a:fld>
            <a:endParaRPr lang="tr-TR"/>
          </a:p>
        </p:txBody>
      </p:sp>
      <p:sp>
        <p:nvSpPr>
          <p:cNvPr id="4" name="Alt Bilgi Yer Tutucusu 3">
            <a:extLst>
              <a:ext uri="{FF2B5EF4-FFF2-40B4-BE49-F238E27FC236}">
                <a16:creationId xmlns:a16="http://schemas.microsoft.com/office/drawing/2014/main" id="{902E5142-8AC7-4FB8-BBF9-B0F8A2AABE6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C6D2986-4022-4562-BE14-79630722B1C4}"/>
              </a:ext>
            </a:extLst>
          </p:cNvPr>
          <p:cNvSpPr>
            <a:spLocks noGrp="1"/>
          </p:cNvSpPr>
          <p:nvPr>
            <p:ph type="sldNum" sz="quarter" idx="12"/>
          </p:nvPr>
        </p:nvSpPr>
        <p:spPr/>
        <p:txBody>
          <a:bodyPr/>
          <a:lstStyle/>
          <a:p>
            <a:fld id="{8E20E72F-CAA8-464E-B181-E7AB8F74860B}" type="slidenum">
              <a:rPr lang="tr-TR" smtClean="0"/>
              <a:t>‹#›</a:t>
            </a:fld>
            <a:endParaRPr lang="tr-TR"/>
          </a:p>
        </p:txBody>
      </p:sp>
    </p:spTree>
    <p:extLst>
      <p:ext uri="{BB962C8B-B14F-4D97-AF65-F5344CB8AC3E}">
        <p14:creationId xmlns:p14="http://schemas.microsoft.com/office/powerpoint/2010/main" val="180225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574A9A5-89A5-423E-981A-EEC4474EE49C}"/>
              </a:ext>
            </a:extLst>
          </p:cNvPr>
          <p:cNvSpPr>
            <a:spLocks noGrp="1"/>
          </p:cNvSpPr>
          <p:nvPr>
            <p:ph type="dt" sz="half" idx="10"/>
          </p:nvPr>
        </p:nvSpPr>
        <p:spPr/>
        <p:txBody>
          <a:bodyPr/>
          <a:lstStyle/>
          <a:p>
            <a:fld id="{68985C39-5035-4C9E-A159-7C9998EC7670}" type="datetimeFigureOut">
              <a:rPr lang="tr-TR" smtClean="0"/>
              <a:t>28.01.2021</a:t>
            </a:fld>
            <a:endParaRPr lang="tr-TR"/>
          </a:p>
        </p:txBody>
      </p:sp>
      <p:sp>
        <p:nvSpPr>
          <p:cNvPr id="3" name="Alt Bilgi Yer Tutucusu 2">
            <a:extLst>
              <a:ext uri="{FF2B5EF4-FFF2-40B4-BE49-F238E27FC236}">
                <a16:creationId xmlns:a16="http://schemas.microsoft.com/office/drawing/2014/main" id="{335257AB-F031-4988-8453-AF543D54FA5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40366D9-9EF8-40C9-839E-7F7071BB5EE1}"/>
              </a:ext>
            </a:extLst>
          </p:cNvPr>
          <p:cNvSpPr>
            <a:spLocks noGrp="1"/>
          </p:cNvSpPr>
          <p:nvPr>
            <p:ph type="sldNum" sz="quarter" idx="12"/>
          </p:nvPr>
        </p:nvSpPr>
        <p:spPr/>
        <p:txBody>
          <a:bodyPr/>
          <a:lstStyle/>
          <a:p>
            <a:fld id="{8E20E72F-CAA8-464E-B181-E7AB8F74860B}" type="slidenum">
              <a:rPr lang="tr-TR" smtClean="0"/>
              <a:t>‹#›</a:t>
            </a:fld>
            <a:endParaRPr lang="tr-TR"/>
          </a:p>
        </p:txBody>
      </p:sp>
    </p:spTree>
    <p:extLst>
      <p:ext uri="{BB962C8B-B14F-4D97-AF65-F5344CB8AC3E}">
        <p14:creationId xmlns:p14="http://schemas.microsoft.com/office/powerpoint/2010/main" val="205561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67F48-02BA-4DA4-A614-A51E2915FDF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81903EB-E695-4D77-A745-662C8965B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A777009-1F4D-4C7F-987F-289C4AD81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FDDDBF8-F6A6-4F6A-BB7F-C9EAA3793149}"/>
              </a:ext>
            </a:extLst>
          </p:cNvPr>
          <p:cNvSpPr>
            <a:spLocks noGrp="1"/>
          </p:cNvSpPr>
          <p:nvPr>
            <p:ph type="dt" sz="half" idx="10"/>
          </p:nvPr>
        </p:nvSpPr>
        <p:spPr/>
        <p:txBody>
          <a:bodyPr/>
          <a:lstStyle/>
          <a:p>
            <a:fld id="{68985C39-5035-4C9E-A159-7C9998EC7670}" type="datetimeFigureOut">
              <a:rPr lang="tr-TR" smtClean="0"/>
              <a:t>28.01.2021</a:t>
            </a:fld>
            <a:endParaRPr lang="tr-TR"/>
          </a:p>
        </p:txBody>
      </p:sp>
      <p:sp>
        <p:nvSpPr>
          <p:cNvPr id="6" name="Alt Bilgi Yer Tutucusu 5">
            <a:extLst>
              <a:ext uri="{FF2B5EF4-FFF2-40B4-BE49-F238E27FC236}">
                <a16:creationId xmlns:a16="http://schemas.microsoft.com/office/drawing/2014/main" id="{5571BBDE-2737-4AC1-8EB3-B5ED5A1159A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80B8F4F-45DC-4B02-B480-D4955A9B39AE}"/>
              </a:ext>
            </a:extLst>
          </p:cNvPr>
          <p:cNvSpPr>
            <a:spLocks noGrp="1"/>
          </p:cNvSpPr>
          <p:nvPr>
            <p:ph type="sldNum" sz="quarter" idx="12"/>
          </p:nvPr>
        </p:nvSpPr>
        <p:spPr/>
        <p:txBody>
          <a:bodyPr/>
          <a:lstStyle/>
          <a:p>
            <a:fld id="{8E20E72F-CAA8-464E-B181-E7AB8F74860B}" type="slidenum">
              <a:rPr lang="tr-TR" smtClean="0"/>
              <a:t>‹#›</a:t>
            </a:fld>
            <a:endParaRPr lang="tr-TR"/>
          </a:p>
        </p:txBody>
      </p:sp>
    </p:spTree>
    <p:extLst>
      <p:ext uri="{BB962C8B-B14F-4D97-AF65-F5344CB8AC3E}">
        <p14:creationId xmlns:p14="http://schemas.microsoft.com/office/powerpoint/2010/main" val="66416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1AAD8D-02D9-42BA-9B59-0B5E17F8F88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9514D69-9770-4F91-BB20-30DA737D28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8A5BFBF-91C8-41AF-BC69-5276FFF03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56F87C3-B84A-4713-AEB6-E30F8746FDBD}"/>
              </a:ext>
            </a:extLst>
          </p:cNvPr>
          <p:cNvSpPr>
            <a:spLocks noGrp="1"/>
          </p:cNvSpPr>
          <p:nvPr>
            <p:ph type="dt" sz="half" idx="10"/>
          </p:nvPr>
        </p:nvSpPr>
        <p:spPr/>
        <p:txBody>
          <a:bodyPr/>
          <a:lstStyle/>
          <a:p>
            <a:fld id="{68985C39-5035-4C9E-A159-7C9998EC7670}" type="datetimeFigureOut">
              <a:rPr lang="tr-TR" smtClean="0"/>
              <a:t>28.01.2021</a:t>
            </a:fld>
            <a:endParaRPr lang="tr-TR"/>
          </a:p>
        </p:txBody>
      </p:sp>
      <p:sp>
        <p:nvSpPr>
          <p:cNvPr id="6" name="Alt Bilgi Yer Tutucusu 5">
            <a:extLst>
              <a:ext uri="{FF2B5EF4-FFF2-40B4-BE49-F238E27FC236}">
                <a16:creationId xmlns:a16="http://schemas.microsoft.com/office/drawing/2014/main" id="{8719408E-8550-4105-AFE5-977AECF11FE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004AA37-774F-4592-8E74-E174CD864B26}"/>
              </a:ext>
            </a:extLst>
          </p:cNvPr>
          <p:cNvSpPr>
            <a:spLocks noGrp="1"/>
          </p:cNvSpPr>
          <p:nvPr>
            <p:ph type="sldNum" sz="quarter" idx="12"/>
          </p:nvPr>
        </p:nvSpPr>
        <p:spPr/>
        <p:txBody>
          <a:bodyPr/>
          <a:lstStyle/>
          <a:p>
            <a:fld id="{8E20E72F-CAA8-464E-B181-E7AB8F74860B}" type="slidenum">
              <a:rPr lang="tr-TR" smtClean="0"/>
              <a:t>‹#›</a:t>
            </a:fld>
            <a:endParaRPr lang="tr-TR"/>
          </a:p>
        </p:txBody>
      </p:sp>
    </p:spTree>
    <p:extLst>
      <p:ext uri="{BB962C8B-B14F-4D97-AF65-F5344CB8AC3E}">
        <p14:creationId xmlns:p14="http://schemas.microsoft.com/office/powerpoint/2010/main" val="286499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195894D-6571-4D2D-B390-3BE8A50AF8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0252E5A-07F3-4BF8-BEDC-A2EA59921B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BFDFA2A-3CD4-49E9-8663-A1A449D3F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85C39-5035-4C9E-A159-7C9998EC7670}" type="datetimeFigureOut">
              <a:rPr lang="tr-TR" smtClean="0"/>
              <a:t>28.01.2021</a:t>
            </a:fld>
            <a:endParaRPr lang="tr-TR"/>
          </a:p>
        </p:txBody>
      </p:sp>
      <p:sp>
        <p:nvSpPr>
          <p:cNvPr id="5" name="Alt Bilgi Yer Tutucusu 4">
            <a:extLst>
              <a:ext uri="{FF2B5EF4-FFF2-40B4-BE49-F238E27FC236}">
                <a16:creationId xmlns:a16="http://schemas.microsoft.com/office/drawing/2014/main" id="{6CE69B1D-F644-485D-81FB-FE05851698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1368217-2772-43B8-8885-DFFE83AFC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0E72F-CAA8-464E-B181-E7AB8F74860B}" type="slidenum">
              <a:rPr lang="tr-TR" smtClean="0"/>
              <a:t>‹#›</a:t>
            </a:fld>
            <a:endParaRPr lang="tr-TR"/>
          </a:p>
        </p:txBody>
      </p:sp>
    </p:spTree>
    <p:extLst>
      <p:ext uri="{BB962C8B-B14F-4D97-AF65-F5344CB8AC3E}">
        <p14:creationId xmlns:p14="http://schemas.microsoft.com/office/powerpoint/2010/main" val="3676602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Milli_E%C4%9Fitim_Bakanl%C4%B1%C4%9F%C4%B1_Logo.svg" TargetMode="External"/><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786B45E-5E60-49A1-B30F-ADD5C29637DD}"/>
              </a:ext>
            </a:extLst>
          </p:cNvPr>
          <p:cNvPicPr>
            <a:picLocks noChangeAspect="1"/>
          </p:cNvPicPr>
          <p:nvPr/>
        </p:nvPicPr>
        <p:blipFill>
          <a:blip r:embed="rId2"/>
          <a:stretch>
            <a:fillRect/>
          </a:stretch>
        </p:blipFill>
        <p:spPr>
          <a:xfrm>
            <a:off x="0" y="0"/>
            <a:ext cx="12192000" cy="6858000"/>
          </a:xfrm>
          <a:prstGeom prst="rect">
            <a:avLst/>
          </a:prstGeom>
        </p:spPr>
      </p:pic>
      <p:pic>
        <p:nvPicPr>
          <p:cNvPr id="7" name="Resim 6">
            <a:extLst>
              <a:ext uri="{FF2B5EF4-FFF2-40B4-BE49-F238E27FC236}">
                <a16:creationId xmlns:a16="http://schemas.microsoft.com/office/drawing/2014/main" id="{3A8C7B6F-877E-4B0E-AAB9-B9152835D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13" name="Resim 12">
            <a:extLst>
              <a:ext uri="{FF2B5EF4-FFF2-40B4-BE49-F238E27FC236}">
                <a16:creationId xmlns:a16="http://schemas.microsoft.com/office/drawing/2014/main" id="{6B813148-8993-47C3-B95B-67B151073B8E}"/>
              </a:ext>
            </a:extLst>
          </p:cNvPr>
          <p:cNvPicPr>
            <a:picLocks noChangeAspect="1"/>
          </p:cNvPicPr>
          <p:nvPr/>
        </p:nvPicPr>
        <p:blipFill rotWithShape="1">
          <a:blip r:embed="rId4">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
        <p:nvSpPr>
          <p:cNvPr id="14" name="Metin kutusu 13">
            <a:extLst>
              <a:ext uri="{FF2B5EF4-FFF2-40B4-BE49-F238E27FC236}">
                <a16:creationId xmlns:a16="http://schemas.microsoft.com/office/drawing/2014/main" id="{76161281-F046-433D-A217-7D1640500AB1}"/>
              </a:ext>
            </a:extLst>
          </p:cNvPr>
          <p:cNvSpPr txBox="1"/>
          <p:nvPr/>
        </p:nvSpPr>
        <p:spPr>
          <a:xfrm>
            <a:off x="2494060" y="5498432"/>
            <a:ext cx="7468573" cy="1169551"/>
          </a:xfrm>
          <a:prstGeom prst="rect">
            <a:avLst/>
          </a:prstGeom>
          <a:solidFill>
            <a:srgbClr val="FFFFCC"/>
          </a:solidFill>
          <a:scene3d>
            <a:camera prst="orthographicFront"/>
            <a:lightRig rig="threePt" dir="t"/>
          </a:scene3d>
          <a:sp3d prstMaterial="plastic">
            <a:bevelT prst="relaxedInset"/>
          </a:sp3d>
        </p:spPr>
        <p:txBody>
          <a:bodyPr wrap="square" rtlCol="0">
            <a:spAutoFit/>
          </a:bodyPr>
          <a:lstStyle/>
          <a:p>
            <a:pPr algn="ctr"/>
            <a:r>
              <a:rPr lang="tr-TR" sz="3500" b="1" dirty="0">
                <a:solidFill>
                  <a:srgbClr val="000000"/>
                </a:solidFill>
                <a:latin typeface="Gecko Personal Use Only" pitchFamily="2" charset="0"/>
                <a:cs typeface="Gecko Personal Use Only" pitchFamily="2" charset="0"/>
              </a:rPr>
              <a:t>HACI BAYRAM </a:t>
            </a:r>
          </a:p>
          <a:p>
            <a:pPr algn="ctr"/>
            <a:r>
              <a:rPr lang="tr-TR" sz="3500" b="1" dirty="0">
                <a:solidFill>
                  <a:srgbClr val="000000"/>
                </a:solidFill>
                <a:latin typeface="Gecko Personal Use Only" pitchFamily="2" charset="0"/>
                <a:cs typeface="Gecko Personal Use Only" pitchFamily="2" charset="0"/>
              </a:rPr>
              <a:t>KIZ ANADOLU İMAM HATİP LİSESİ</a:t>
            </a:r>
          </a:p>
        </p:txBody>
      </p:sp>
    </p:spTree>
    <p:extLst>
      <p:ext uri="{BB962C8B-B14F-4D97-AF65-F5344CB8AC3E}">
        <p14:creationId xmlns:p14="http://schemas.microsoft.com/office/powerpoint/2010/main" val="298856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243219-CDE1-477C-8555-38F7AD5954F5}"/>
              </a:ext>
            </a:extLst>
          </p:cNvPr>
          <p:cNvSpPr>
            <a:spLocks noGrp="1"/>
          </p:cNvSpPr>
          <p:nvPr>
            <p:ph type="title"/>
          </p:nvPr>
        </p:nvSpPr>
        <p:spPr>
          <a:xfrm>
            <a:off x="691572" y="1801090"/>
            <a:ext cx="10808855" cy="4535055"/>
          </a:xfrm>
        </p:spPr>
        <p:txBody>
          <a:bodyPr>
            <a:noAutofit/>
          </a:bodyPr>
          <a:lstStyle/>
          <a:p>
            <a:pPr marL="342900" indent="-342900" algn="just">
              <a:lnSpc>
                <a:spcPct val="200000"/>
              </a:lnSpc>
              <a:buBlip>
                <a:blip r:embed="rId2"/>
              </a:buBlip>
            </a:pPr>
            <a:r>
              <a:rPr lang="tr-TR" sz="2000" b="0" i="0" u="none" strike="noStrike" baseline="0" dirty="0">
                <a:solidFill>
                  <a:srgbClr val="000000"/>
                </a:solidFill>
                <a:latin typeface="KG Miss Kindergarten" panose="02000000000000000000" pitchFamily="2" charset="0"/>
              </a:rPr>
              <a:t>Türkiye’de Bakanlık tarafından telafi eğitimlerine ilişkin yasal zemin hazırlanarak telafi eğitimlerin yıl boyunca devam etmesi kararlaştırılmıştır. Ancak öğrenme kayıpları öğrencilerin sosyoekonomik durumu, ulaşabildiği uzaktan eğitim imkanları, devam ettiği okul türü, kademe, evdeki kaynaklar gibi pek çok bileşene göre değişiklik gösterebilmektedir. Dolayısıyla okullar yeniden açıldığında ilk olarak bu farklılıklar dikkate alınarak okulların kapalı olması sebebiyle oluşan öğrenme kayıplarının tespit edilmesi için bir ölçme ve değerlendirme yapılması gerekmektedir.</a:t>
            </a:r>
            <a:endParaRPr lang="tr-TR" sz="2000" dirty="0"/>
          </a:p>
        </p:txBody>
      </p:sp>
      <p:pic>
        <p:nvPicPr>
          <p:cNvPr id="4" name="Resim 3">
            <a:extLst>
              <a:ext uri="{FF2B5EF4-FFF2-40B4-BE49-F238E27FC236}">
                <a16:creationId xmlns:a16="http://schemas.microsoft.com/office/drawing/2014/main" id="{7607469C-9DC4-47C9-8240-1889BCF97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5" name="Resim 4">
            <a:extLst>
              <a:ext uri="{FF2B5EF4-FFF2-40B4-BE49-F238E27FC236}">
                <a16:creationId xmlns:a16="http://schemas.microsoft.com/office/drawing/2014/main" id="{431FFDC0-7437-4E88-9CEA-CEA60B4A2A11}"/>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363559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67851D-0A9A-4E54-9471-8B484147E10B}"/>
              </a:ext>
            </a:extLst>
          </p:cNvPr>
          <p:cNvSpPr>
            <a:spLocks noGrp="1"/>
          </p:cNvSpPr>
          <p:nvPr>
            <p:ph type="title"/>
          </p:nvPr>
        </p:nvSpPr>
        <p:spPr>
          <a:xfrm>
            <a:off x="773298" y="2323090"/>
            <a:ext cx="10642600" cy="2211820"/>
          </a:xfrm>
        </p:spPr>
        <p:txBody>
          <a:bodyPr>
            <a:noAutofit/>
          </a:bodyPr>
          <a:lstStyle/>
          <a:p>
            <a:pPr marL="342900" indent="-342900" algn="just">
              <a:lnSpc>
                <a:spcPct val="200000"/>
              </a:lnSpc>
              <a:buBlip>
                <a:blip r:embed="rId2"/>
              </a:buBlip>
            </a:pPr>
            <a:r>
              <a:rPr lang="tr-TR" sz="2000" b="0" i="0" u="none" strike="noStrike" baseline="0" dirty="0">
                <a:solidFill>
                  <a:srgbClr val="000000"/>
                </a:solidFill>
                <a:latin typeface="KG Miss Kindergarten" panose="02000000000000000000" pitchFamily="2" charset="0"/>
              </a:rPr>
              <a:t>Bu süreçte dezavantajlı öğrenciler aleyhine öğrenme farkının açılmasını önlemek için politika yapıcılar, öğretmenler ve ailelerin okullar yeniden açıldığında öğrencileri desteklemeye hazır olması gerekmektedir.</a:t>
            </a:r>
            <a:endParaRPr lang="tr-TR" sz="2000" dirty="0"/>
          </a:p>
        </p:txBody>
      </p:sp>
      <p:pic>
        <p:nvPicPr>
          <p:cNvPr id="4" name="Resim 3">
            <a:extLst>
              <a:ext uri="{FF2B5EF4-FFF2-40B4-BE49-F238E27FC236}">
                <a16:creationId xmlns:a16="http://schemas.microsoft.com/office/drawing/2014/main" id="{28EADBB9-E921-4BD8-A03E-A000208B6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5" name="Resim 4">
            <a:extLst>
              <a:ext uri="{FF2B5EF4-FFF2-40B4-BE49-F238E27FC236}">
                <a16:creationId xmlns:a16="http://schemas.microsoft.com/office/drawing/2014/main" id="{EFE70B8D-BEFB-443E-A785-4F9D84590ED4}"/>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345253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2656EE-0C91-4FD9-A27D-4536813002FB}"/>
              </a:ext>
            </a:extLst>
          </p:cNvPr>
          <p:cNvSpPr>
            <a:spLocks noGrp="1"/>
          </p:cNvSpPr>
          <p:nvPr>
            <p:ph type="title"/>
          </p:nvPr>
        </p:nvSpPr>
        <p:spPr>
          <a:xfrm>
            <a:off x="838200" y="503671"/>
            <a:ext cx="10515600" cy="946439"/>
          </a:xfrm>
        </p:spPr>
        <p:txBody>
          <a:bodyPr>
            <a:normAutofit/>
          </a:bodyPr>
          <a:lstStyle/>
          <a:p>
            <a:pPr algn="ctr"/>
            <a:r>
              <a:rPr lang="tr-TR" sz="4000" b="1" i="0" u="none" strike="noStrike" baseline="0" dirty="0">
                <a:solidFill>
                  <a:srgbClr val="7030A0"/>
                </a:solidFill>
                <a:latin typeface="Gecko Personal Use Only" pitchFamily="2" charset="0"/>
                <a:cs typeface="Gecko Personal Use Only" pitchFamily="2" charset="0"/>
              </a:rPr>
              <a:t>COVID-19 VE KARMA ÖĞRENME</a:t>
            </a:r>
            <a:endParaRPr lang="tr-TR" sz="4000" dirty="0">
              <a:solidFill>
                <a:srgbClr val="7030A0"/>
              </a:solidFill>
              <a:latin typeface="Gecko Personal Use Only" pitchFamily="2" charset="0"/>
              <a:cs typeface="Gecko Personal Use Only" pitchFamily="2" charset="0"/>
            </a:endParaRPr>
          </a:p>
        </p:txBody>
      </p:sp>
      <p:sp>
        <p:nvSpPr>
          <p:cNvPr id="4" name="Metin kutusu 3">
            <a:extLst>
              <a:ext uri="{FF2B5EF4-FFF2-40B4-BE49-F238E27FC236}">
                <a16:creationId xmlns:a16="http://schemas.microsoft.com/office/drawing/2014/main" id="{8789AB76-961E-4E69-86AD-D7FA60601C7A}"/>
              </a:ext>
            </a:extLst>
          </p:cNvPr>
          <p:cNvSpPr txBox="1"/>
          <p:nvPr/>
        </p:nvSpPr>
        <p:spPr>
          <a:xfrm>
            <a:off x="838200" y="2265602"/>
            <a:ext cx="10515600" cy="2778068"/>
          </a:xfrm>
          <a:prstGeom prst="rect">
            <a:avLst/>
          </a:prstGeom>
          <a:noFill/>
        </p:spPr>
        <p:txBody>
          <a:bodyPr wrap="square">
            <a:spAutoFit/>
          </a:bodyPr>
          <a:lstStyle/>
          <a:p>
            <a:pPr algn="just">
              <a:lnSpc>
                <a:spcPct val="200000"/>
              </a:lnSpc>
            </a:pPr>
            <a:r>
              <a:rPr lang="tr-TR" sz="1800" b="0" i="0" u="none" strike="noStrike" baseline="0" dirty="0">
                <a:latin typeface="KG Miss Kindergarten" panose="02000000000000000000" pitchFamily="2" charset="0"/>
              </a:rPr>
              <a:t>	COVID-19 krizi okulun sağladığı fiziksel alanın öneminin yanı sıra eğitimin gerçekleştiği tek yerin okul olmadığı gerçeğini de gün yüzüne çıkardı.</a:t>
            </a:r>
          </a:p>
          <a:p>
            <a:pPr algn="just">
              <a:lnSpc>
                <a:spcPct val="200000"/>
              </a:lnSpc>
            </a:pPr>
            <a:r>
              <a:rPr lang="tr-TR" sz="1800" b="0" i="0" u="none" strike="noStrike" baseline="0" dirty="0">
                <a:latin typeface="KG Miss Kindergarten" panose="02000000000000000000" pitchFamily="2" charset="0"/>
              </a:rPr>
              <a:t>	</a:t>
            </a:r>
            <a:r>
              <a:rPr lang="nn-NO" sz="1800" b="0" i="0" u="none" strike="noStrike" baseline="0" dirty="0">
                <a:latin typeface="KG Miss Kindergarten" panose="02000000000000000000" pitchFamily="2" charset="0"/>
              </a:rPr>
              <a:t>Eğitim sistemleri COVID-19 krizine uzaktan eğitim</a:t>
            </a:r>
            <a:r>
              <a:rPr lang="tr-TR" sz="1800" b="0" i="0" u="none" strike="noStrike" baseline="0" dirty="0">
                <a:latin typeface="KG Miss Kindergarten" panose="02000000000000000000" pitchFamily="2" charset="0"/>
              </a:rPr>
              <a:t> ile acil durum müdahalesinde bulunurken, aslında bir yandan da sistemin iyileşmesi, esnekliği ve yeniden yapılandırılması için geleceğe dönük tohumlar atıldı.</a:t>
            </a:r>
            <a:endParaRPr lang="tr-TR" dirty="0">
              <a:latin typeface="KG Miss Kindergarten" panose="02000000000000000000" pitchFamily="2" charset="0"/>
            </a:endParaRPr>
          </a:p>
        </p:txBody>
      </p:sp>
      <p:pic>
        <p:nvPicPr>
          <p:cNvPr id="5" name="Resim 4">
            <a:extLst>
              <a:ext uri="{FF2B5EF4-FFF2-40B4-BE49-F238E27FC236}">
                <a16:creationId xmlns:a16="http://schemas.microsoft.com/office/drawing/2014/main" id="{EB236D9D-DC7F-414D-AF8F-2328EEDE2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6" name="Resim 5">
            <a:extLst>
              <a:ext uri="{FF2B5EF4-FFF2-40B4-BE49-F238E27FC236}">
                <a16:creationId xmlns:a16="http://schemas.microsoft.com/office/drawing/2014/main" id="{BBC14F59-8A64-47CB-8AB9-4E3749ED9834}"/>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254804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80F51C-8E23-4A63-9E8B-8E2E1D673E8E}"/>
              </a:ext>
            </a:extLst>
          </p:cNvPr>
          <p:cNvSpPr>
            <a:spLocks noGrp="1"/>
          </p:cNvSpPr>
          <p:nvPr>
            <p:ph type="title"/>
          </p:nvPr>
        </p:nvSpPr>
        <p:spPr>
          <a:xfrm>
            <a:off x="838200" y="1976582"/>
            <a:ext cx="10515600" cy="4525818"/>
          </a:xfrm>
        </p:spPr>
        <p:txBody>
          <a:bodyPr>
            <a:normAutofit/>
          </a:bodyPr>
          <a:lstStyle/>
          <a:p>
            <a:pPr marL="342900" indent="-342900" algn="just">
              <a:lnSpc>
                <a:spcPct val="200000"/>
              </a:lnSpc>
              <a:buFont typeface="Wingdings" panose="05000000000000000000" pitchFamily="2" charset="2"/>
              <a:buChar char="ü"/>
            </a:pPr>
            <a:r>
              <a:rPr lang="tr-TR" sz="2000" b="0" i="0" u="none" strike="noStrike" baseline="0" dirty="0">
                <a:latin typeface="KG Miss Kindergarten" panose="02000000000000000000" pitchFamily="2" charset="0"/>
              </a:rPr>
              <a:t>Bugün uzaktan eğitim ile öğrencilerin okul dışında da öğrenmelerini sağlamak ve sürdürmek için alınan kararlar ve yapılan yatırımların öğrenmenin gerçekleştiği mekân ve zamanı okulda ve okul dışında olmak üzere harmanlayacağı bir normal oluşturması bekleniyor. Dolayısıyla ülkeler yeni bir kriz ihtimaline karşı hazırlıklı olabilmek için eğitimin her zaman her yerde olabilmesi esnekliğini de göz önünde bulundurarak yüz yüze eğitim ile uzaktan eğitimi harmanlayan karma öğrenme modelleri üzerinde durmaya başladı.</a:t>
            </a:r>
            <a:endParaRPr lang="tr-TR" sz="2000" dirty="0">
              <a:latin typeface="KG Miss Kindergarten" panose="02000000000000000000" pitchFamily="2" charset="0"/>
            </a:endParaRPr>
          </a:p>
        </p:txBody>
      </p:sp>
      <p:pic>
        <p:nvPicPr>
          <p:cNvPr id="4" name="Resim 3">
            <a:extLst>
              <a:ext uri="{FF2B5EF4-FFF2-40B4-BE49-F238E27FC236}">
                <a16:creationId xmlns:a16="http://schemas.microsoft.com/office/drawing/2014/main" id="{691E8E9B-A163-4975-8D4D-86DAE06E7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5" name="Resim 4">
            <a:extLst>
              <a:ext uri="{FF2B5EF4-FFF2-40B4-BE49-F238E27FC236}">
                <a16:creationId xmlns:a16="http://schemas.microsoft.com/office/drawing/2014/main" id="{65F82965-1D2A-4F5E-8F6D-97A93DE1AF35}"/>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290716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73A0F3-207B-473F-B24B-74BDA2C44B5B}"/>
              </a:ext>
            </a:extLst>
          </p:cNvPr>
          <p:cNvSpPr>
            <a:spLocks noGrp="1"/>
          </p:cNvSpPr>
          <p:nvPr>
            <p:ph type="title"/>
          </p:nvPr>
        </p:nvSpPr>
        <p:spPr>
          <a:xfrm>
            <a:off x="681182" y="2115127"/>
            <a:ext cx="10515600" cy="4239202"/>
          </a:xfrm>
        </p:spPr>
        <p:txBody>
          <a:bodyPr>
            <a:noAutofit/>
          </a:bodyPr>
          <a:lstStyle/>
          <a:p>
            <a:pPr marL="342900" indent="-342900" algn="just">
              <a:lnSpc>
                <a:spcPct val="200000"/>
              </a:lnSpc>
              <a:buFont typeface="Wingdings" panose="05000000000000000000" pitchFamily="2" charset="2"/>
              <a:buChar char="ü"/>
            </a:pPr>
            <a:r>
              <a:rPr lang="tr-TR" sz="2000" b="0" i="0" u="none" strike="noStrike" baseline="0" dirty="0">
                <a:latin typeface="KG Miss Kindergarten" panose="02000000000000000000" pitchFamily="2" charset="0"/>
              </a:rPr>
              <a:t>En yalın tanımıyla yüz yüze öğrenme ile çevrimiçi öğrenme deneyiminin bir bileşimi olan karma öğrenme ile derslerin bir kısmının uzaktan öğrenme yoluyla verilmesi okulda bulunan öğrenci sayısını azaltarak okulun ve sınıfın fiziki kapasite yetersizliği için bir çözüm üretilebilir. Öğrencilerin gruplara ayrılması yoluyla, bir kısmı okulda bir kısmı uzaktan eğitim alacak şekilde dönüşümlü bir modele geçilerek okulların kapasite sorunu sosyal mesafe çerçevesinde çözümlenebilir.</a:t>
            </a:r>
            <a:endParaRPr lang="tr-TR" sz="2000" dirty="0">
              <a:latin typeface="KG Miss Kindergarten" panose="02000000000000000000" pitchFamily="2" charset="0"/>
            </a:endParaRPr>
          </a:p>
        </p:txBody>
      </p:sp>
      <p:pic>
        <p:nvPicPr>
          <p:cNvPr id="4" name="Resim 3">
            <a:extLst>
              <a:ext uri="{FF2B5EF4-FFF2-40B4-BE49-F238E27FC236}">
                <a16:creationId xmlns:a16="http://schemas.microsoft.com/office/drawing/2014/main" id="{9BAE97A9-B60C-4C2F-B337-9BFE01450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5" name="Resim 4">
            <a:extLst>
              <a:ext uri="{FF2B5EF4-FFF2-40B4-BE49-F238E27FC236}">
                <a16:creationId xmlns:a16="http://schemas.microsoft.com/office/drawing/2014/main" id="{8767205C-8996-4988-81DC-E6A4FEE9F402}"/>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335754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2CB648-2F8E-4D95-A79E-74E1DAE63EDB}"/>
              </a:ext>
            </a:extLst>
          </p:cNvPr>
          <p:cNvSpPr>
            <a:spLocks noGrp="1"/>
          </p:cNvSpPr>
          <p:nvPr>
            <p:ph type="title"/>
          </p:nvPr>
        </p:nvSpPr>
        <p:spPr>
          <a:xfrm>
            <a:off x="314037" y="365126"/>
            <a:ext cx="11490036" cy="992620"/>
          </a:xfrm>
        </p:spPr>
        <p:txBody>
          <a:bodyPr>
            <a:normAutofit fontScale="90000"/>
          </a:bodyPr>
          <a:lstStyle/>
          <a:p>
            <a:pPr algn="ctr">
              <a:lnSpc>
                <a:spcPct val="150000"/>
              </a:lnSpc>
            </a:pPr>
            <a:r>
              <a:rPr lang="tr-TR" sz="2800" b="1" i="0" u="none" strike="noStrike" baseline="0" dirty="0">
                <a:solidFill>
                  <a:srgbClr val="FF66FF"/>
                </a:solidFill>
                <a:latin typeface="Gecko Personal Use Only" pitchFamily="2" charset="0"/>
                <a:cs typeface="Gecko Personal Use Only" pitchFamily="2" charset="0"/>
              </a:rPr>
              <a:t>KÜRESEL ÖLÇEKTE ÖĞRENMENIN </a:t>
            </a:r>
            <a:br>
              <a:rPr lang="tr-TR" sz="2800" b="1" i="0" u="none" strike="noStrike" baseline="0" dirty="0">
                <a:solidFill>
                  <a:srgbClr val="FF66FF"/>
                </a:solidFill>
                <a:latin typeface="Gecko Personal Use Only" pitchFamily="2" charset="0"/>
                <a:cs typeface="Gecko Personal Use Only" pitchFamily="2" charset="0"/>
              </a:rPr>
            </a:br>
            <a:r>
              <a:rPr lang="tr-TR" sz="2800" b="1" i="0" u="none" strike="noStrike" baseline="0" dirty="0">
                <a:solidFill>
                  <a:srgbClr val="FF66FF"/>
                </a:solidFill>
                <a:latin typeface="Gecko Personal Use Only" pitchFamily="2" charset="0"/>
                <a:cs typeface="Gecko Personal Use Only" pitchFamily="2" charset="0"/>
              </a:rPr>
              <a:t>SÜRDÜRÜLMESI İÇIN ALINAN TEDBIRLER</a:t>
            </a:r>
            <a:endParaRPr lang="tr-TR" sz="2800" dirty="0">
              <a:solidFill>
                <a:srgbClr val="FF66FF"/>
              </a:solidFill>
              <a:latin typeface="Gecko Personal Use Only" pitchFamily="2" charset="0"/>
              <a:cs typeface="Gecko Personal Use Only" pitchFamily="2" charset="0"/>
            </a:endParaRPr>
          </a:p>
        </p:txBody>
      </p:sp>
      <p:sp>
        <p:nvSpPr>
          <p:cNvPr id="4" name="Metin kutusu 3">
            <a:extLst>
              <a:ext uri="{FF2B5EF4-FFF2-40B4-BE49-F238E27FC236}">
                <a16:creationId xmlns:a16="http://schemas.microsoft.com/office/drawing/2014/main" id="{B7A976E0-1A98-4149-8D8B-DAA4545E6B47}"/>
              </a:ext>
            </a:extLst>
          </p:cNvPr>
          <p:cNvSpPr txBox="1"/>
          <p:nvPr/>
        </p:nvSpPr>
        <p:spPr>
          <a:xfrm>
            <a:off x="314037" y="1546100"/>
            <a:ext cx="11490035" cy="5100435"/>
          </a:xfrm>
          <a:prstGeom prst="rect">
            <a:avLst/>
          </a:prstGeom>
          <a:noFill/>
        </p:spPr>
        <p:txBody>
          <a:bodyPr wrap="square">
            <a:spAutoFit/>
          </a:bodyPr>
          <a:lstStyle/>
          <a:p>
            <a:pPr marL="285750" indent="-285750" algn="just">
              <a:lnSpc>
                <a:spcPct val="200000"/>
              </a:lnSpc>
              <a:buBlip>
                <a:blip r:embed="rId2">
                  <a:extLst>
                    <a:ext uri="{837473B0-CC2E-450A-ABE3-18F120FF3D39}">
                      <a1611:picAttrSrcUrl xmlns:a1611="http://schemas.microsoft.com/office/drawing/2016/11/main" r:id="rId3"/>
                    </a:ext>
                  </a:extLst>
                </a:blip>
              </a:buBlip>
            </a:pPr>
            <a:r>
              <a:rPr lang="tr-TR" sz="1500" b="0" i="0" u="none" strike="noStrike" baseline="0" dirty="0">
                <a:solidFill>
                  <a:srgbClr val="000000"/>
                </a:solidFill>
                <a:latin typeface="KG Miss Kindergarten" panose="02000000000000000000" pitchFamily="2" charset="0"/>
              </a:rPr>
              <a:t>Erişim engeli bulunan öğrenciler tespit edilerek, gerekli teknolojik cihazın ve internet bağlantısının sağlanması</a:t>
            </a:r>
          </a:p>
          <a:p>
            <a:pPr marL="285750" indent="-285750" algn="just">
              <a:lnSpc>
                <a:spcPct val="200000"/>
              </a:lnSpc>
              <a:buBlip>
                <a:blip r:embed="rId2">
                  <a:extLst>
                    <a:ext uri="{837473B0-CC2E-450A-ABE3-18F120FF3D39}">
                      <a1611:picAttrSrcUrl xmlns:a1611="http://schemas.microsoft.com/office/drawing/2016/11/main" r:id="rId3"/>
                    </a:ext>
                  </a:extLst>
                </a:blip>
              </a:buBlip>
            </a:pPr>
            <a:r>
              <a:rPr lang="tr-TR" sz="1500" b="0" i="0" u="none" strike="noStrike" baseline="0" dirty="0">
                <a:solidFill>
                  <a:srgbClr val="000000"/>
                </a:solidFill>
                <a:latin typeface="KG Miss Kindergarten" panose="02000000000000000000" pitchFamily="2" charset="0"/>
              </a:rPr>
              <a:t>Daha çok öğrenciye erişim için TV kanalları üzerinden yayın yapılması, TV erişimi dahi olmayan öğrencilere basılı kaynakların ulaştırılması </a:t>
            </a:r>
          </a:p>
          <a:p>
            <a:pPr marL="285750" indent="-285750" algn="just">
              <a:lnSpc>
                <a:spcPct val="200000"/>
              </a:lnSpc>
              <a:buBlip>
                <a:blip r:embed="rId2">
                  <a:extLst>
                    <a:ext uri="{837473B0-CC2E-450A-ABE3-18F120FF3D39}">
                      <a1611:picAttrSrcUrl xmlns:a1611="http://schemas.microsoft.com/office/drawing/2016/11/main" r:id="rId3"/>
                    </a:ext>
                  </a:extLst>
                </a:blip>
              </a:buBlip>
            </a:pPr>
            <a:r>
              <a:rPr lang="tr-TR" sz="1500" b="0" i="0" u="none" strike="noStrike" baseline="0" dirty="0">
                <a:solidFill>
                  <a:srgbClr val="000000"/>
                </a:solidFill>
                <a:latin typeface="KG Miss Kindergarten" panose="02000000000000000000" pitchFamily="2" charset="0"/>
              </a:rPr>
              <a:t>Özel eğitime ihtiyaç duyan öğrenciler için planlamalar yapılması</a:t>
            </a:r>
          </a:p>
          <a:p>
            <a:pPr marL="285750" indent="-285750" algn="just">
              <a:lnSpc>
                <a:spcPct val="200000"/>
              </a:lnSpc>
              <a:buBlip>
                <a:blip r:embed="rId2">
                  <a:extLst>
                    <a:ext uri="{837473B0-CC2E-450A-ABE3-18F120FF3D39}">
                      <a1611:picAttrSrcUrl xmlns:a1611="http://schemas.microsoft.com/office/drawing/2016/11/main" r:id="rId3"/>
                    </a:ext>
                  </a:extLst>
                </a:blip>
              </a:buBlip>
            </a:pPr>
            <a:r>
              <a:rPr lang="tr-TR" sz="1500" b="0" i="0" u="none" strike="noStrike" baseline="0" dirty="0">
                <a:solidFill>
                  <a:srgbClr val="000000"/>
                </a:solidFill>
                <a:latin typeface="KG Miss Kindergarten" panose="02000000000000000000" pitchFamily="2" charset="0"/>
              </a:rPr>
              <a:t>Öğrenme kaynaklarının oluşturulması aşamasında </a:t>
            </a:r>
            <a:r>
              <a:rPr lang="tr-TR" sz="1500" b="0" i="0" u="none" strike="noStrike" baseline="0" dirty="0" err="1">
                <a:solidFill>
                  <a:srgbClr val="000000"/>
                </a:solidFill>
                <a:latin typeface="KG Miss Kindergarten" panose="02000000000000000000" pitchFamily="2" charset="0"/>
              </a:rPr>
              <a:t>proaktif</a:t>
            </a:r>
            <a:r>
              <a:rPr lang="tr-TR" sz="1500" b="0" i="0" u="none" strike="noStrike" baseline="0" dirty="0">
                <a:solidFill>
                  <a:srgbClr val="000000"/>
                </a:solidFill>
                <a:latin typeface="KG Miss Kindergarten" panose="02000000000000000000" pitchFamily="2" charset="0"/>
              </a:rPr>
              <a:t> davranılarak çeşitli kurumlarla işbirliği yapılması ve var olan kaynakların değerlendirilmesi</a:t>
            </a:r>
          </a:p>
          <a:p>
            <a:pPr marL="285750" indent="-285750" algn="just">
              <a:lnSpc>
                <a:spcPct val="200000"/>
              </a:lnSpc>
              <a:buBlip>
                <a:blip r:embed="rId2">
                  <a:extLst>
                    <a:ext uri="{837473B0-CC2E-450A-ABE3-18F120FF3D39}">
                      <a1611:picAttrSrcUrl xmlns:a1611="http://schemas.microsoft.com/office/drawing/2016/11/main" r:id="rId3"/>
                    </a:ext>
                  </a:extLst>
                </a:blip>
              </a:buBlip>
            </a:pPr>
            <a:r>
              <a:rPr lang="tr-TR" sz="1500" b="0" i="0" u="none" strike="noStrike" baseline="0" dirty="0">
                <a:solidFill>
                  <a:srgbClr val="000000"/>
                </a:solidFill>
                <a:latin typeface="KG Miss Kindergarten" panose="02000000000000000000" pitchFamily="2" charset="0"/>
              </a:rPr>
              <a:t>Uzaktan öğrenme planlarının oluşturulması ve bu planların kamuoyu ile paylaşılması</a:t>
            </a:r>
          </a:p>
          <a:p>
            <a:pPr marL="285750" indent="-285750" algn="just">
              <a:lnSpc>
                <a:spcPct val="200000"/>
              </a:lnSpc>
              <a:buBlip>
                <a:blip r:embed="rId2">
                  <a:extLst>
                    <a:ext uri="{837473B0-CC2E-450A-ABE3-18F120FF3D39}">
                      <a1611:picAttrSrcUrl xmlns:a1611="http://schemas.microsoft.com/office/drawing/2016/11/main" r:id="rId3"/>
                    </a:ext>
                  </a:extLst>
                </a:blip>
              </a:buBlip>
            </a:pPr>
            <a:r>
              <a:rPr lang="tr-TR" sz="1500" b="0" i="0" u="none" strike="noStrike" baseline="0" dirty="0">
                <a:solidFill>
                  <a:srgbClr val="000000"/>
                </a:solidFill>
                <a:latin typeface="KG Miss Kindergarten" panose="02000000000000000000" pitchFamily="2" charset="0"/>
              </a:rPr>
              <a:t>Öğrencilerin, ebeveynlerin ve okulda çalışan tüm personelin (öğretmen, yönetici, bilişim personeli, hemşire vb.), görev ve sorumluluklarının tanımlanması</a:t>
            </a:r>
          </a:p>
          <a:p>
            <a:pPr marL="285750" indent="-285750" algn="just">
              <a:lnSpc>
                <a:spcPct val="200000"/>
              </a:lnSpc>
              <a:buBlip>
                <a:blip r:embed="rId2">
                  <a:extLst>
                    <a:ext uri="{837473B0-CC2E-450A-ABE3-18F120FF3D39}">
                      <a1611:picAttrSrcUrl xmlns:a1611="http://schemas.microsoft.com/office/drawing/2016/11/main" r:id="rId3"/>
                    </a:ext>
                  </a:extLst>
                </a:blip>
              </a:buBlip>
            </a:pPr>
            <a:r>
              <a:rPr lang="tr-TR" sz="1500" b="0" i="0" u="none" strike="noStrike" baseline="0" dirty="0">
                <a:solidFill>
                  <a:srgbClr val="000000"/>
                </a:solidFill>
                <a:latin typeface="KG Miss Kindergarten" panose="02000000000000000000" pitchFamily="2" charset="0"/>
              </a:rPr>
              <a:t>Farklı eğitim kademeleri için farklı programların oluşturulması ve öğrenciler için günlük veya haftalık çalışma çizelgelerinin paylaşılması</a:t>
            </a:r>
            <a:endParaRPr lang="tr-TR" sz="1500" dirty="0">
              <a:latin typeface="KG Miss Kindergarten" panose="02000000000000000000" pitchFamily="2" charset="0"/>
            </a:endParaRPr>
          </a:p>
        </p:txBody>
      </p:sp>
      <p:pic>
        <p:nvPicPr>
          <p:cNvPr id="5" name="Resim 4">
            <a:extLst>
              <a:ext uri="{FF2B5EF4-FFF2-40B4-BE49-F238E27FC236}">
                <a16:creationId xmlns:a16="http://schemas.microsoft.com/office/drawing/2014/main" id="{C69A1EF3-479C-4CC7-B261-BF348BF4B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6" name="Resim 5">
            <a:extLst>
              <a:ext uri="{FF2B5EF4-FFF2-40B4-BE49-F238E27FC236}">
                <a16:creationId xmlns:a16="http://schemas.microsoft.com/office/drawing/2014/main" id="{1A5FBD72-EB32-4D0E-99C0-4F43AB4795B4}"/>
              </a:ext>
            </a:extLst>
          </p:cNvPr>
          <p:cNvPicPr>
            <a:picLocks noChangeAspect="1"/>
          </p:cNvPicPr>
          <p:nvPr/>
        </p:nvPicPr>
        <p:blipFill rotWithShape="1">
          <a:blip r:embed="rId5">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38176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5F5811-332E-447E-B1DC-46F0DCADB41F}"/>
              </a:ext>
            </a:extLst>
          </p:cNvPr>
          <p:cNvSpPr>
            <a:spLocks noGrp="1"/>
          </p:cNvSpPr>
          <p:nvPr>
            <p:ph type="title"/>
          </p:nvPr>
        </p:nvSpPr>
        <p:spPr>
          <a:xfrm>
            <a:off x="803564" y="1408835"/>
            <a:ext cx="10372436" cy="3163165"/>
          </a:xfrm>
        </p:spPr>
        <p:txBody>
          <a:bodyPr>
            <a:noAutofit/>
          </a:bodyPr>
          <a:lstStyle/>
          <a:p>
            <a:pPr algn="ctr">
              <a:lnSpc>
                <a:spcPct val="200000"/>
              </a:lnSpc>
            </a:pPr>
            <a:r>
              <a:rPr lang="tr-TR" sz="3500" b="1" i="0" u="none" strike="noStrike" baseline="0" dirty="0">
                <a:solidFill>
                  <a:srgbClr val="FF9933"/>
                </a:solidFill>
                <a:latin typeface="Gecko Personal Use Only" pitchFamily="2" charset="0"/>
                <a:cs typeface="Gecko Personal Use Only" pitchFamily="2" charset="0"/>
              </a:rPr>
              <a:t>TÜRKIYE’DE COVID-19 SÜRECINDE </a:t>
            </a:r>
            <a:br>
              <a:rPr lang="tr-TR" sz="3500" b="1" i="0" u="none" strike="noStrike" baseline="0" dirty="0">
                <a:solidFill>
                  <a:srgbClr val="FF9933"/>
                </a:solidFill>
                <a:latin typeface="Gecko Personal Use Only" pitchFamily="2" charset="0"/>
                <a:cs typeface="Gecko Personal Use Only" pitchFamily="2" charset="0"/>
              </a:rPr>
            </a:br>
            <a:r>
              <a:rPr lang="tr-TR" sz="3500" b="1" i="0" u="none" strike="noStrike" baseline="0" dirty="0">
                <a:solidFill>
                  <a:srgbClr val="FF9933"/>
                </a:solidFill>
                <a:latin typeface="Gecko Personal Use Only" pitchFamily="2" charset="0"/>
                <a:cs typeface="Gecko Personal Use Only" pitchFamily="2" charset="0"/>
              </a:rPr>
              <a:t>GELIŞMELER, SORUNLAR VE ÇÖZÜM ÖNERILERI</a:t>
            </a:r>
            <a:endParaRPr lang="tr-TR" sz="3500" dirty="0">
              <a:solidFill>
                <a:srgbClr val="FF9933"/>
              </a:solidFill>
              <a:latin typeface="Gecko Personal Use Only" pitchFamily="2" charset="0"/>
              <a:cs typeface="Gecko Personal Use Only" pitchFamily="2" charset="0"/>
            </a:endParaRPr>
          </a:p>
        </p:txBody>
      </p:sp>
      <p:sp>
        <p:nvSpPr>
          <p:cNvPr id="3" name="Ok: Aşağı 2">
            <a:extLst>
              <a:ext uri="{FF2B5EF4-FFF2-40B4-BE49-F238E27FC236}">
                <a16:creationId xmlns:a16="http://schemas.microsoft.com/office/drawing/2014/main" id="{3C63100D-AF52-4D39-B4C5-5D518C308815}"/>
              </a:ext>
            </a:extLst>
          </p:cNvPr>
          <p:cNvSpPr/>
          <p:nvPr/>
        </p:nvSpPr>
        <p:spPr>
          <a:xfrm>
            <a:off x="5472546" y="4544001"/>
            <a:ext cx="1034472" cy="1810328"/>
          </a:xfrm>
          <a:prstGeom prst="downArrow">
            <a:avLst>
              <a:gd name="adj1" fmla="val 50000"/>
              <a:gd name="adj2" fmla="val 883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BA299627-4BA4-4A94-A7B4-95020927B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5" name="Resim 4">
            <a:extLst>
              <a:ext uri="{FF2B5EF4-FFF2-40B4-BE49-F238E27FC236}">
                <a16:creationId xmlns:a16="http://schemas.microsoft.com/office/drawing/2014/main" id="{95616FB6-DAE9-4667-AF76-401A6C04F6EC}"/>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23488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66616E4-E785-4315-9C11-7BF865D3C73D}"/>
              </a:ext>
            </a:extLst>
          </p:cNvPr>
          <p:cNvPicPr>
            <a:picLocks noChangeAspect="1"/>
          </p:cNvPicPr>
          <p:nvPr/>
        </p:nvPicPr>
        <p:blipFill>
          <a:blip r:embed="rId2"/>
          <a:stretch>
            <a:fillRect/>
          </a:stretch>
        </p:blipFill>
        <p:spPr>
          <a:xfrm>
            <a:off x="286327" y="1560945"/>
            <a:ext cx="11582400" cy="5016047"/>
          </a:xfrm>
          <a:prstGeom prst="rect">
            <a:avLst/>
          </a:prstGeom>
        </p:spPr>
      </p:pic>
      <p:pic>
        <p:nvPicPr>
          <p:cNvPr id="5" name="Resim 4">
            <a:extLst>
              <a:ext uri="{FF2B5EF4-FFF2-40B4-BE49-F238E27FC236}">
                <a16:creationId xmlns:a16="http://schemas.microsoft.com/office/drawing/2014/main" id="{12C44643-2381-4256-A0A1-DCE802705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6" name="Resim 5">
            <a:extLst>
              <a:ext uri="{FF2B5EF4-FFF2-40B4-BE49-F238E27FC236}">
                <a16:creationId xmlns:a16="http://schemas.microsoft.com/office/drawing/2014/main" id="{F6486326-189C-485B-A0C8-5BAB7B61D0F8}"/>
              </a:ext>
            </a:extLst>
          </p:cNvPr>
          <p:cNvPicPr>
            <a:picLocks noChangeAspect="1"/>
          </p:cNvPicPr>
          <p:nvPr/>
        </p:nvPicPr>
        <p:blipFill rotWithShape="1">
          <a:blip r:embed="rId4">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358701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B7D1B67-4BCF-462E-A6E1-883B4F437481}"/>
              </a:ext>
            </a:extLst>
          </p:cNvPr>
          <p:cNvPicPr>
            <a:picLocks noChangeAspect="1"/>
          </p:cNvPicPr>
          <p:nvPr/>
        </p:nvPicPr>
        <p:blipFill>
          <a:blip r:embed="rId2"/>
          <a:stretch>
            <a:fillRect/>
          </a:stretch>
        </p:blipFill>
        <p:spPr>
          <a:xfrm>
            <a:off x="471054" y="1821873"/>
            <a:ext cx="11249891" cy="3997037"/>
          </a:xfrm>
          <a:prstGeom prst="rect">
            <a:avLst/>
          </a:prstGeom>
        </p:spPr>
      </p:pic>
      <p:pic>
        <p:nvPicPr>
          <p:cNvPr id="5" name="Resim 4">
            <a:extLst>
              <a:ext uri="{FF2B5EF4-FFF2-40B4-BE49-F238E27FC236}">
                <a16:creationId xmlns:a16="http://schemas.microsoft.com/office/drawing/2014/main" id="{AE944DA5-C6E3-4D3E-9B8E-94F05E0CA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6" name="Resim 5">
            <a:extLst>
              <a:ext uri="{FF2B5EF4-FFF2-40B4-BE49-F238E27FC236}">
                <a16:creationId xmlns:a16="http://schemas.microsoft.com/office/drawing/2014/main" id="{C38E5D55-25BF-4908-8FBD-94C42A87F146}"/>
              </a:ext>
            </a:extLst>
          </p:cNvPr>
          <p:cNvPicPr>
            <a:picLocks noChangeAspect="1"/>
          </p:cNvPicPr>
          <p:nvPr/>
        </p:nvPicPr>
        <p:blipFill rotWithShape="1">
          <a:blip r:embed="rId4">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409594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CDCE21D-DB3F-44A7-BEC7-6D216F837428}"/>
              </a:ext>
            </a:extLst>
          </p:cNvPr>
          <p:cNvPicPr>
            <a:picLocks noChangeAspect="1"/>
          </p:cNvPicPr>
          <p:nvPr/>
        </p:nvPicPr>
        <p:blipFill>
          <a:blip r:embed="rId2"/>
          <a:stretch>
            <a:fillRect/>
          </a:stretch>
        </p:blipFill>
        <p:spPr>
          <a:xfrm>
            <a:off x="438727" y="1854032"/>
            <a:ext cx="11314546" cy="3660078"/>
          </a:xfrm>
          <a:prstGeom prst="rect">
            <a:avLst/>
          </a:prstGeom>
        </p:spPr>
      </p:pic>
      <p:pic>
        <p:nvPicPr>
          <p:cNvPr id="5" name="Resim 4">
            <a:extLst>
              <a:ext uri="{FF2B5EF4-FFF2-40B4-BE49-F238E27FC236}">
                <a16:creationId xmlns:a16="http://schemas.microsoft.com/office/drawing/2014/main" id="{4C0A585B-DCBC-4C84-9A08-F44CA4B1C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6" name="Resim 5">
            <a:extLst>
              <a:ext uri="{FF2B5EF4-FFF2-40B4-BE49-F238E27FC236}">
                <a16:creationId xmlns:a16="http://schemas.microsoft.com/office/drawing/2014/main" id="{2545743F-2B05-491C-989D-3E8C827A32DE}"/>
              </a:ext>
            </a:extLst>
          </p:cNvPr>
          <p:cNvPicPr>
            <a:picLocks noChangeAspect="1"/>
          </p:cNvPicPr>
          <p:nvPr/>
        </p:nvPicPr>
        <p:blipFill rotWithShape="1">
          <a:blip r:embed="rId4">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376486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13F3FB-9F62-48F9-9F88-5DBA1627B5ED}"/>
              </a:ext>
            </a:extLst>
          </p:cNvPr>
          <p:cNvSpPr>
            <a:spLocks noGrp="1"/>
          </p:cNvSpPr>
          <p:nvPr>
            <p:ph type="ctrTitle"/>
          </p:nvPr>
        </p:nvSpPr>
        <p:spPr>
          <a:xfrm>
            <a:off x="922788" y="1442906"/>
            <a:ext cx="10217791" cy="3615655"/>
          </a:xfrm>
        </p:spPr>
        <p:txBody>
          <a:bodyPr>
            <a:normAutofit/>
          </a:bodyPr>
          <a:lstStyle/>
          <a:p>
            <a:r>
              <a:rPr lang="tr-TR" sz="4800" b="1" dirty="0">
                <a:effectLst/>
                <a:latin typeface="Gecko Personal Use Only" pitchFamily="2" charset="0"/>
                <a:ea typeface="Calibri" panose="020F0502020204030204" pitchFamily="34" charset="0"/>
                <a:cs typeface="Gecko Personal Use Only" pitchFamily="2" charset="0"/>
              </a:rPr>
              <a:t>COVİD-19 SÜRECİNDE </a:t>
            </a:r>
            <a:br>
              <a:rPr lang="tr-TR" sz="4800" b="1" dirty="0">
                <a:effectLst/>
                <a:latin typeface="Gecko Personal Use Only" pitchFamily="2" charset="0"/>
                <a:ea typeface="Calibri" panose="020F0502020204030204" pitchFamily="34" charset="0"/>
                <a:cs typeface="Gecko Personal Use Only" pitchFamily="2" charset="0"/>
              </a:rPr>
            </a:br>
            <a:br>
              <a:rPr lang="tr-TR" sz="4800" b="1" dirty="0">
                <a:effectLst/>
                <a:latin typeface="Gecko Personal Use Only" pitchFamily="2" charset="0"/>
                <a:ea typeface="Calibri" panose="020F0502020204030204" pitchFamily="34" charset="0"/>
                <a:cs typeface="Gecko Personal Use Only" pitchFamily="2" charset="0"/>
              </a:rPr>
            </a:br>
            <a:r>
              <a:rPr lang="tr-TR" sz="4800" b="1" dirty="0">
                <a:effectLst/>
                <a:latin typeface="Gecko Personal Use Only" pitchFamily="2" charset="0"/>
                <a:ea typeface="Calibri" panose="020F0502020204030204" pitchFamily="34" charset="0"/>
                <a:cs typeface="Gecko Personal Use Only" pitchFamily="2" charset="0"/>
              </a:rPr>
              <a:t>EĞİTİM-ÖĞRETİMİ ETKİLEYEN </a:t>
            </a:r>
            <a:br>
              <a:rPr lang="tr-TR" sz="4800" b="1" dirty="0">
                <a:effectLst/>
                <a:latin typeface="Gecko Personal Use Only" pitchFamily="2" charset="0"/>
                <a:ea typeface="Calibri" panose="020F0502020204030204" pitchFamily="34" charset="0"/>
                <a:cs typeface="Gecko Personal Use Only" pitchFamily="2" charset="0"/>
              </a:rPr>
            </a:br>
            <a:br>
              <a:rPr lang="tr-TR" sz="4800" b="1" dirty="0">
                <a:effectLst/>
                <a:latin typeface="Gecko Personal Use Only" pitchFamily="2" charset="0"/>
                <a:ea typeface="Calibri" panose="020F0502020204030204" pitchFamily="34" charset="0"/>
                <a:cs typeface="Gecko Personal Use Only" pitchFamily="2" charset="0"/>
              </a:rPr>
            </a:br>
            <a:r>
              <a:rPr lang="tr-TR" sz="4800" b="1" dirty="0">
                <a:effectLst/>
                <a:latin typeface="Gecko Personal Use Only" pitchFamily="2" charset="0"/>
                <a:ea typeface="Calibri" panose="020F0502020204030204" pitchFamily="34" charset="0"/>
                <a:cs typeface="Gecko Personal Use Only" pitchFamily="2" charset="0"/>
              </a:rPr>
              <a:t>GÜNCEL SORUNLAR</a:t>
            </a:r>
            <a:endParaRPr lang="tr-TR" sz="4800" b="1" dirty="0">
              <a:latin typeface="Gecko Personal Use Only" pitchFamily="2" charset="0"/>
              <a:cs typeface="Gecko Personal Use Only" pitchFamily="2" charset="0"/>
            </a:endParaRPr>
          </a:p>
        </p:txBody>
      </p:sp>
      <p:pic>
        <p:nvPicPr>
          <p:cNvPr id="4" name="Resim 3">
            <a:extLst>
              <a:ext uri="{FF2B5EF4-FFF2-40B4-BE49-F238E27FC236}">
                <a16:creationId xmlns:a16="http://schemas.microsoft.com/office/drawing/2014/main" id="{6E6034A0-FF9D-45B5-83FA-5C14190CA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5" name="Resim 4">
            <a:extLst>
              <a:ext uri="{FF2B5EF4-FFF2-40B4-BE49-F238E27FC236}">
                <a16:creationId xmlns:a16="http://schemas.microsoft.com/office/drawing/2014/main" id="{468D9755-28F8-4EAA-AE1E-6CED24023FAB}"/>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423621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880AFA-35C4-46DE-8137-75FD5B35F981}"/>
              </a:ext>
            </a:extLst>
          </p:cNvPr>
          <p:cNvSpPr>
            <a:spLocks noGrp="1"/>
          </p:cNvSpPr>
          <p:nvPr>
            <p:ph type="title"/>
          </p:nvPr>
        </p:nvSpPr>
        <p:spPr>
          <a:xfrm>
            <a:off x="838200" y="646547"/>
            <a:ext cx="10515600" cy="1468581"/>
          </a:xfrm>
        </p:spPr>
        <p:txBody>
          <a:bodyPr>
            <a:noAutofit/>
          </a:bodyPr>
          <a:lstStyle/>
          <a:p>
            <a:pPr algn="ctr">
              <a:lnSpc>
                <a:spcPct val="150000"/>
              </a:lnSpc>
            </a:pPr>
            <a:r>
              <a:rPr lang="tr-TR" sz="3000" b="1" i="0" u="none" strike="noStrike" baseline="0" dirty="0">
                <a:solidFill>
                  <a:srgbClr val="00B0F0"/>
                </a:solidFill>
                <a:latin typeface="Gecko Personal Use Only" pitchFamily="2" charset="0"/>
                <a:cs typeface="Gecko Personal Use Only" pitchFamily="2" charset="0"/>
              </a:rPr>
              <a:t>2020-2021 EĞITIM ÖĞRETIM YILI: </a:t>
            </a:r>
            <a:br>
              <a:rPr lang="tr-TR" sz="3000" b="1" i="0" u="none" strike="noStrike" baseline="0" dirty="0">
                <a:solidFill>
                  <a:srgbClr val="00B0F0"/>
                </a:solidFill>
                <a:latin typeface="Gecko Personal Use Only" pitchFamily="2" charset="0"/>
                <a:cs typeface="Gecko Personal Use Only" pitchFamily="2" charset="0"/>
              </a:rPr>
            </a:br>
            <a:r>
              <a:rPr lang="tr-TR" sz="3000" b="1" i="0" u="none" strike="noStrike" baseline="0" dirty="0">
                <a:solidFill>
                  <a:schemeClr val="accent2"/>
                </a:solidFill>
                <a:latin typeface="Gecko Personal Use Only" pitchFamily="2" charset="0"/>
                <a:cs typeface="Gecko Personal Use Only" pitchFamily="2" charset="0"/>
              </a:rPr>
              <a:t>ÇOCUKLARIMIZIN SAĞLIĞINI DA</a:t>
            </a:r>
            <a:r>
              <a:rPr lang="tr-TR" sz="3000" b="1" i="0" u="none" strike="noStrike" baseline="0" dirty="0">
                <a:solidFill>
                  <a:srgbClr val="00B0F0"/>
                </a:solidFill>
                <a:latin typeface="Gecko Personal Use Only" pitchFamily="2" charset="0"/>
                <a:cs typeface="Gecko Personal Use Only" pitchFamily="2" charset="0"/>
              </a:rPr>
              <a:t> </a:t>
            </a:r>
            <a:r>
              <a:rPr lang="tr-TR" sz="3000" b="1" i="0" u="none" strike="noStrike" baseline="0" dirty="0">
                <a:solidFill>
                  <a:srgbClr val="7030A0"/>
                </a:solidFill>
                <a:latin typeface="Gecko Personal Use Only" pitchFamily="2" charset="0"/>
                <a:cs typeface="Gecko Personal Use Only" pitchFamily="2" charset="0"/>
              </a:rPr>
              <a:t>GELECEĞINI DE KORUMALIYIZ</a:t>
            </a:r>
            <a:endParaRPr lang="tr-TR" sz="3000" dirty="0">
              <a:solidFill>
                <a:srgbClr val="7030A0"/>
              </a:solidFill>
              <a:latin typeface="Gecko Personal Use Only" pitchFamily="2" charset="0"/>
              <a:cs typeface="Gecko Personal Use Only" pitchFamily="2" charset="0"/>
            </a:endParaRPr>
          </a:p>
        </p:txBody>
      </p:sp>
      <p:sp>
        <p:nvSpPr>
          <p:cNvPr id="4" name="Metin kutusu 3">
            <a:extLst>
              <a:ext uri="{FF2B5EF4-FFF2-40B4-BE49-F238E27FC236}">
                <a16:creationId xmlns:a16="http://schemas.microsoft.com/office/drawing/2014/main" id="{31A9504E-75B1-46EF-A44A-9FA71274EF89}"/>
              </a:ext>
            </a:extLst>
          </p:cNvPr>
          <p:cNvSpPr txBox="1"/>
          <p:nvPr/>
        </p:nvSpPr>
        <p:spPr>
          <a:xfrm>
            <a:off x="535709" y="2674355"/>
            <a:ext cx="11120582" cy="3083921"/>
          </a:xfrm>
          <a:prstGeom prst="rect">
            <a:avLst/>
          </a:prstGeom>
          <a:noFill/>
        </p:spPr>
        <p:txBody>
          <a:bodyPr wrap="square">
            <a:spAutoFit/>
          </a:bodyPr>
          <a:lstStyle/>
          <a:p>
            <a:pPr algn="just">
              <a:lnSpc>
                <a:spcPct val="200000"/>
              </a:lnSpc>
            </a:pPr>
            <a:r>
              <a:rPr lang="tr-TR" sz="2000" b="0" i="0" u="none" strike="noStrike" baseline="0" dirty="0">
                <a:latin typeface="KG Miss Kindergarten" panose="02000000000000000000" pitchFamily="2" charset="0"/>
              </a:rPr>
              <a:t>	Her türlü karar ve tedbirde öncelik insan sağlığı olmalı, öğrencilerin ve toplumun sağlığını korumak için her türlü tedbir alınmalıdır. Okulların açılmasında kısa vadede COVID-19 salgını ile ilgili sağlık risklerine dikkat çekilirken, sağlık otoriteleri okulların kapalı kalmasının da orta ve uzun vadede hareket kısıtlılığı ve sosyal izolasyona bağlı olarak sağlık sorunlarına neden olacağı konusunda uyarılarda bulunmaktadır.</a:t>
            </a:r>
            <a:endParaRPr lang="tr-TR" sz="2000" dirty="0">
              <a:latin typeface="KG Miss Kindergarten" panose="02000000000000000000" pitchFamily="2" charset="0"/>
            </a:endParaRPr>
          </a:p>
        </p:txBody>
      </p:sp>
      <p:pic>
        <p:nvPicPr>
          <p:cNvPr id="5" name="Resim 4">
            <a:extLst>
              <a:ext uri="{FF2B5EF4-FFF2-40B4-BE49-F238E27FC236}">
                <a16:creationId xmlns:a16="http://schemas.microsoft.com/office/drawing/2014/main" id="{54ACEE05-30E5-40ED-B9D1-30D2D8593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6" name="Resim 5">
            <a:extLst>
              <a:ext uri="{FF2B5EF4-FFF2-40B4-BE49-F238E27FC236}">
                <a16:creationId xmlns:a16="http://schemas.microsoft.com/office/drawing/2014/main" id="{46D0FE67-2C53-4A68-AE20-57087B5B15FA}"/>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357283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58EEA6-69B8-4933-A2DC-86B41651529D}"/>
              </a:ext>
            </a:extLst>
          </p:cNvPr>
          <p:cNvSpPr>
            <a:spLocks noGrp="1"/>
          </p:cNvSpPr>
          <p:nvPr>
            <p:ph type="title"/>
          </p:nvPr>
        </p:nvSpPr>
        <p:spPr>
          <a:xfrm>
            <a:off x="838200" y="1422399"/>
            <a:ext cx="10515600" cy="3934691"/>
          </a:xfrm>
        </p:spPr>
        <p:txBody>
          <a:bodyPr>
            <a:normAutofit/>
          </a:bodyPr>
          <a:lstStyle/>
          <a:p>
            <a:pPr marL="342900" indent="-342900" algn="just">
              <a:lnSpc>
                <a:spcPct val="200000"/>
              </a:lnSpc>
              <a:buFont typeface="Wingdings" panose="05000000000000000000" pitchFamily="2" charset="2"/>
              <a:buChar char="v"/>
            </a:pPr>
            <a:r>
              <a:rPr lang="tr-TR" sz="2000" b="0" i="0" u="none" strike="noStrike" baseline="0" dirty="0">
                <a:latin typeface="KG Miss Kindergarten" panose="02000000000000000000" pitchFamily="2" charset="0"/>
              </a:rPr>
              <a:t>COVID-19 salgını ile ilgili gelişmeler, hangi sağlık tedbirlerinin alınacağı ve okulların açılması halinde oluşacak sağlık riskleri kadar okulların kapalı kalması halinde hareket kısıtlılığı ve sosyal izolasyon kaynaklı sağlık sorunları konusunda</a:t>
            </a:r>
            <a:br>
              <a:rPr lang="tr-TR" sz="2000" b="0" i="0" u="none" strike="noStrike" baseline="0" dirty="0">
                <a:latin typeface="KG Miss Kindergarten" panose="02000000000000000000" pitchFamily="2" charset="0"/>
              </a:rPr>
            </a:br>
            <a:r>
              <a:rPr lang="tr-TR" sz="2000" b="0" i="0" u="none" strike="noStrike" baseline="0" dirty="0">
                <a:latin typeface="KG Miss Kindergarten" panose="02000000000000000000" pitchFamily="2" charset="0"/>
              </a:rPr>
              <a:t>Sağlık Bakanlığı, Bilimsel Danışma Kurulu tarafından yapılan değerlendirmeler ve tavsiyeler dikkate alınmalıdır.</a:t>
            </a:r>
            <a:endParaRPr lang="tr-TR" sz="2000" dirty="0">
              <a:latin typeface="KG Miss Kindergarten" panose="02000000000000000000" pitchFamily="2" charset="0"/>
            </a:endParaRPr>
          </a:p>
        </p:txBody>
      </p:sp>
      <p:pic>
        <p:nvPicPr>
          <p:cNvPr id="3" name="Resim 2">
            <a:extLst>
              <a:ext uri="{FF2B5EF4-FFF2-40B4-BE49-F238E27FC236}">
                <a16:creationId xmlns:a16="http://schemas.microsoft.com/office/drawing/2014/main" id="{C292FFC2-1975-44C5-B8CD-1858B15FB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4" name="Resim 3">
            <a:extLst>
              <a:ext uri="{FF2B5EF4-FFF2-40B4-BE49-F238E27FC236}">
                <a16:creationId xmlns:a16="http://schemas.microsoft.com/office/drawing/2014/main" id="{1912D177-E75B-4C08-8507-EBB1C4FDF2DE}"/>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221482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6226D5-E61F-441F-8AF4-D9AA73DBEC21}"/>
              </a:ext>
            </a:extLst>
          </p:cNvPr>
          <p:cNvSpPr>
            <a:spLocks noGrp="1"/>
          </p:cNvSpPr>
          <p:nvPr>
            <p:ph type="title"/>
          </p:nvPr>
        </p:nvSpPr>
        <p:spPr>
          <a:xfrm>
            <a:off x="591127" y="1838036"/>
            <a:ext cx="10771909" cy="3315855"/>
          </a:xfrm>
        </p:spPr>
        <p:txBody>
          <a:bodyPr>
            <a:normAutofit/>
          </a:bodyPr>
          <a:lstStyle/>
          <a:p>
            <a:pPr marL="285750" indent="-285750" algn="just">
              <a:lnSpc>
                <a:spcPct val="200000"/>
              </a:lnSpc>
              <a:buFont typeface="Wingdings" panose="05000000000000000000" pitchFamily="2" charset="2"/>
              <a:buChar char="v"/>
            </a:pPr>
            <a:r>
              <a:rPr lang="tr-TR" sz="1800" b="0" i="0" u="none" strike="noStrike" baseline="0" dirty="0">
                <a:latin typeface="KG Miss Kindergarten" panose="02000000000000000000" pitchFamily="2" charset="0"/>
              </a:rPr>
              <a:t>Okulların açılması veya kapatılması kararında “bireylerin sağlığını ve yaşamlarını korumak” ile</a:t>
            </a:r>
            <a:br>
              <a:rPr lang="tr-TR" sz="1800" b="0" i="0" u="none" strike="noStrike" baseline="0" dirty="0">
                <a:latin typeface="KG Miss Kindergarten" panose="02000000000000000000" pitchFamily="2" charset="0"/>
              </a:rPr>
            </a:br>
            <a:r>
              <a:rPr lang="tr-TR" sz="1800" b="0" i="0" u="none" strike="noStrike" baseline="0" dirty="0">
                <a:latin typeface="KG Miss Kindergarten" panose="02000000000000000000" pitchFamily="2" charset="0"/>
              </a:rPr>
              <a:t>“bireylerin geleceğini korumak” arasındaki hassas dengenin gözetilmesi gerekir. Okulların kapalı kaldığı süre uzadıkça öğrenme eksikleri ve kayıpları </a:t>
            </a:r>
            <a:r>
              <a:rPr lang="fi-FI" sz="1800" b="0" i="0" u="none" strike="noStrike" baseline="0" dirty="0">
                <a:latin typeface="KG Miss Kindergarten" panose="02000000000000000000" pitchFamily="2" charset="0"/>
              </a:rPr>
              <a:t>sistemin telafi süreçlerini yönetme</a:t>
            </a:r>
            <a:r>
              <a:rPr lang="tr-TR" sz="1800" b="0" i="0" u="none" strike="noStrike" baseline="0" dirty="0">
                <a:latin typeface="KG Miss Kindergarten" panose="02000000000000000000" pitchFamily="2" charset="0"/>
              </a:rPr>
              <a:t> </a:t>
            </a:r>
            <a:r>
              <a:rPr lang="fi-FI" sz="1800" b="0" i="0" u="none" strike="noStrike" baseline="0" dirty="0">
                <a:latin typeface="KG Miss Kindergarten" panose="02000000000000000000" pitchFamily="2" charset="0"/>
              </a:rPr>
              <a:t>kapasitesinin</a:t>
            </a:r>
            <a:r>
              <a:rPr lang="tr-TR" sz="1800" b="0" i="0" u="none" strike="noStrike" baseline="0" dirty="0">
                <a:latin typeface="KG Miss Kindergarten" panose="02000000000000000000" pitchFamily="2" charset="0"/>
              </a:rPr>
              <a:t> sınırlarını aşarak, bir kuşağın kalıcı olarak sosyal, duygusal ve ekonomik kayıplarının oluşması ile sonuçlanacaktır</a:t>
            </a:r>
            <a:endParaRPr lang="tr-TR" dirty="0">
              <a:latin typeface="KG Miss Kindergarten" panose="02000000000000000000" pitchFamily="2" charset="0"/>
            </a:endParaRPr>
          </a:p>
        </p:txBody>
      </p:sp>
      <p:pic>
        <p:nvPicPr>
          <p:cNvPr id="3" name="Resim 2">
            <a:extLst>
              <a:ext uri="{FF2B5EF4-FFF2-40B4-BE49-F238E27FC236}">
                <a16:creationId xmlns:a16="http://schemas.microsoft.com/office/drawing/2014/main" id="{2291EE19-BEC2-4C00-A6A9-944C0A209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4" name="Resim 3">
            <a:extLst>
              <a:ext uri="{FF2B5EF4-FFF2-40B4-BE49-F238E27FC236}">
                <a16:creationId xmlns:a16="http://schemas.microsoft.com/office/drawing/2014/main" id="{F0BE736E-4A25-470C-91C7-33A2A3E35196}"/>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96879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380147-D466-4634-8ADA-BDF3863CF57C}"/>
              </a:ext>
            </a:extLst>
          </p:cNvPr>
          <p:cNvSpPr>
            <a:spLocks noGrp="1"/>
          </p:cNvSpPr>
          <p:nvPr>
            <p:ph type="title"/>
          </p:nvPr>
        </p:nvSpPr>
        <p:spPr>
          <a:xfrm>
            <a:off x="789709" y="1219200"/>
            <a:ext cx="10612581" cy="4858327"/>
          </a:xfrm>
        </p:spPr>
        <p:txBody>
          <a:bodyPr>
            <a:noAutofit/>
          </a:bodyPr>
          <a:lstStyle/>
          <a:p>
            <a:pPr algn="just">
              <a:lnSpc>
                <a:spcPct val="200000"/>
              </a:lnSpc>
            </a:pPr>
            <a:r>
              <a:rPr lang="tr-TR" sz="2000" b="1" i="0" u="none" strike="noStrike" baseline="0" dirty="0">
                <a:highlight>
                  <a:srgbClr val="00FFFF"/>
                </a:highlight>
                <a:latin typeface="KG Miss Kindergarten" panose="02000000000000000000" pitchFamily="2" charset="0"/>
              </a:rPr>
              <a:t>Okulların ülke genelinde kapalı kalması </a:t>
            </a:r>
            <a:r>
              <a:rPr lang="tr-TR" sz="2000" b="0" i="0" u="none" strike="noStrike" baseline="0" dirty="0">
                <a:latin typeface="KG Miss Kindergarten" panose="02000000000000000000" pitchFamily="2" charset="0"/>
              </a:rPr>
              <a:t>sağlık açısından da eğitim öğretim açısından da en kötü senaryo olarak değerlendirilmektedir. Şu ana kadar uluslararası alanda yapılan açıklamalar okulların kapalı kalması değil, kontrollü olarak açılmasına odaklanmış gözüküyor. Ancak öğrenme kayıpları ve öğrenme eksikleri ile ilgili değerlendirmelerde çeşitli uluslararası kuruluşlar okulların kapalı kalması halinde ilk senaryoyu birinci yarıyıl sonuna kadar kapalı kalması, ikinci senaryoyu ise 2021</a:t>
            </a:r>
            <a:br>
              <a:rPr lang="tr-TR" sz="2000" b="0" i="0" u="none" strike="noStrike" baseline="0" dirty="0">
                <a:latin typeface="KG Miss Kindergarten" panose="02000000000000000000" pitchFamily="2" charset="0"/>
              </a:rPr>
            </a:br>
            <a:r>
              <a:rPr lang="tr-TR" sz="2000" b="0" i="0" u="none" strike="noStrike" baseline="0" dirty="0">
                <a:latin typeface="KG Miss Kindergarten" panose="02000000000000000000" pitchFamily="2" charset="0"/>
              </a:rPr>
              <a:t>yılı Eylül ayına kadar kapalı kalması şeklinde ele almaktadır.</a:t>
            </a:r>
            <a:endParaRPr lang="tr-TR" sz="2000" dirty="0">
              <a:latin typeface="KG Miss Kindergarten" panose="02000000000000000000" pitchFamily="2" charset="0"/>
            </a:endParaRPr>
          </a:p>
        </p:txBody>
      </p:sp>
      <p:pic>
        <p:nvPicPr>
          <p:cNvPr id="3" name="Resim 2">
            <a:extLst>
              <a:ext uri="{FF2B5EF4-FFF2-40B4-BE49-F238E27FC236}">
                <a16:creationId xmlns:a16="http://schemas.microsoft.com/office/drawing/2014/main" id="{54332990-EB6B-48A1-B8EF-7C63695F2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4" name="Resim 3">
            <a:extLst>
              <a:ext uri="{FF2B5EF4-FFF2-40B4-BE49-F238E27FC236}">
                <a16:creationId xmlns:a16="http://schemas.microsoft.com/office/drawing/2014/main" id="{55F2D870-908C-4A9C-A1D5-AE91F1C2F9D0}"/>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159736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60D4FE-0D30-409B-8191-186C4EA55B74}"/>
              </a:ext>
            </a:extLst>
          </p:cNvPr>
          <p:cNvSpPr>
            <a:spLocks noGrp="1"/>
          </p:cNvSpPr>
          <p:nvPr>
            <p:ph type="title"/>
          </p:nvPr>
        </p:nvSpPr>
        <p:spPr>
          <a:xfrm>
            <a:off x="452582" y="1487055"/>
            <a:ext cx="11351491" cy="5227781"/>
          </a:xfrm>
        </p:spPr>
        <p:txBody>
          <a:bodyPr>
            <a:noAutofit/>
          </a:bodyPr>
          <a:lstStyle/>
          <a:p>
            <a:pPr>
              <a:lnSpc>
                <a:spcPct val="150000"/>
              </a:lnSpc>
            </a:pPr>
            <a:r>
              <a:rPr lang="tr-TR" sz="1500" b="1" i="0" u="none" strike="noStrike" baseline="0" dirty="0">
                <a:solidFill>
                  <a:srgbClr val="000000"/>
                </a:solidFill>
                <a:latin typeface="KG Miss Kindergarten" panose="02000000000000000000" pitchFamily="2" charset="0"/>
              </a:rPr>
              <a:t>Okulların kontrollü olarak açılması </a:t>
            </a:r>
            <a:r>
              <a:rPr lang="tr-TR" sz="1500" b="0" i="0" u="none" strike="noStrike" baseline="0" dirty="0">
                <a:solidFill>
                  <a:srgbClr val="000000"/>
                </a:solidFill>
                <a:latin typeface="KG Miss Kindergarten" panose="02000000000000000000" pitchFamily="2" charset="0"/>
              </a:rPr>
              <a:t>kendi içinde pek çok farklı uygulama seçeneklerinin değerlendirilmesini gerektirmektedir. </a:t>
            </a:r>
            <a:r>
              <a:rPr lang="tr-TR" sz="1500" b="1" i="0" u="sng" strike="noStrike" baseline="0" dirty="0">
                <a:solidFill>
                  <a:srgbClr val="000000"/>
                </a:solidFill>
                <a:highlight>
                  <a:srgbClr val="00FFFF"/>
                </a:highlight>
                <a:latin typeface="KG Miss Kindergarten" panose="02000000000000000000" pitchFamily="2" charset="0"/>
              </a:rPr>
              <a:t>Okulların kontrollü olarak açılmasında;</a:t>
            </a:r>
            <a:br>
              <a:rPr lang="tr-TR" sz="1500" b="0" i="0" u="none" strike="noStrike" baseline="0" dirty="0">
                <a:solidFill>
                  <a:srgbClr val="000000"/>
                </a:solidFill>
                <a:latin typeface="KG Miss Kindergarten" panose="02000000000000000000" pitchFamily="2" charset="0"/>
              </a:rPr>
            </a:br>
            <a:r>
              <a:rPr lang="tr-TR" sz="1500" b="0" i="0" u="none" strike="noStrike" baseline="0" dirty="0">
                <a:solidFill>
                  <a:srgbClr val="4DCDFF"/>
                </a:solidFill>
                <a:latin typeface="KG Miss Kindergarten" panose="02000000000000000000" pitchFamily="2" charset="0"/>
              </a:rPr>
              <a:t>■ </a:t>
            </a:r>
            <a:r>
              <a:rPr lang="tr-TR" sz="1500" b="0" i="0" u="none" strike="noStrike" baseline="0" dirty="0">
                <a:solidFill>
                  <a:srgbClr val="000000"/>
                </a:solidFill>
                <a:latin typeface="KG Miss Kindergarten" panose="02000000000000000000" pitchFamily="2" charset="0"/>
              </a:rPr>
              <a:t>Vaka sayısının çok düşük olduğu veya pozitif vaka olmayan yerleşim yerlerinde okulların tam zamanlı olarak açılması,</a:t>
            </a:r>
            <a:br>
              <a:rPr lang="tr-TR" sz="1500" b="0" i="0" u="none" strike="noStrike" baseline="0" dirty="0">
                <a:solidFill>
                  <a:srgbClr val="000000"/>
                </a:solidFill>
                <a:latin typeface="KG Miss Kindergarten" panose="02000000000000000000" pitchFamily="2" charset="0"/>
              </a:rPr>
            </a:br>
            <a:r>
              <a:rPr lang="tr-TR" sz="1500" b="0" i="0" u="none" strike="noStrike" baseline="0" dirty="0">
                <a:solidFill>
                  <a:srgbClr val="4DCDFF"/>
                </a:solidFill>
                <a:latin typeface="KG Miss Kindergarten" panose="02000000000000000000" pitchFamily="2" charset="0"/>
              </a:rPr>
              <a:t>■ </a:t>
            </a:r>
            <a:r>
              <a:rPr lang="tr-TR" sz="1500" b="0" i="0" u="none" strike="noStrike" baseline="0" dirty="0">
                <a:solidFill>
                  <a:srgbClr val="000000"/>
                </a:solidFill>
                <a:latin typeface="KG Miss Kindergarten" panose="02000000000000000000" pitchFamily="2" charset="0"/>
              </a:rPr>
              <a:t>Okulda öğrenci yoğunluğunun ve şube başına düşen öğrenci sayısının görece az olduğu okulların tam zamanlı olarak açılması,</a:t>
            </a:r>
            <a:br>
              <a:rPr lang="tr-TR" sz="1500" b="0" i="0" u="none" strike="noStrike" baseline="0" dirty="0">
                <a:solidFill>
                  <a:srgbClr val="000000"/>
                </a:solidFill>
                <a:latin typeface="KG Miss Kindergarten" panose="02000000000000000000" pitchFamily="2" charset="0"/>
              </a:rPr>
            </a:br>
            <a:r>
              <a:rPr lang="tr-TR" sz="1500" b="0" i="0" u="none" strike="noStrike" baseline="0" dirty="0">
                <a:solidFill>
                  <a:srgbClr val="4DCDFF"/>
                </a:solidFill>
                <a:latin typeface="KG Miss Kindergarten" panose="02000000000000000000" pitchFamily="2" charset="0"/>
              </a:rPr>
              <a:t>■ </a:t>
            </a:r>
            <a:r>
              <a:rPr lang="tr-TR" sz="1500" b="0" i="0" u="none" strike="noStrike" baseline="0" dirty="0">
                <a:solidFill>
                  <a:srgbClr val="000000"/>
                </a:solidFill>
                <a:latin typeface="KG Miss Kindergarten" panose="02000000000000000000" pitchFamily="2" charset="0"/>
              </a:rPr>
              <a:t>Okulların haftada altı iş günü açık olması, öğrencilerin iki gruba bölünerek dönüşümlü olarak okula üçer gün gelmeleri,</a:t>
            </a:r>
            <a:br>
              <a:rPr lang="tr-TR" sz="1500" b="0" i="0" u="none" strike="noStrike" baseline="0" dirty="0">
                <a:solidFill>
                  <a:srgbClr val="000000"/>
                </a:solidFill>
                <a:latin typeface="KG Miss Kindergarten" panose="02000000000000000000" pitchFamily="2" charset="0"/>
              </a:rPr>
            </a:br>
            <a:r>
              <a:rPr lang="tr-TR" sz="1500" b="0" i="0" u="none" strike="noStrike" baseline="0" dirty="0">
                <a:solidFill>
                  <a:srgbClr val="4DCDFF"/>
                </a:solidFill>
                <a:latin typeface="KG Miss Kindergarten" panose="02000000000000000000" pitchFamily="2" charset="0"/>
              </a:rPr>
              <a:t>■ </a:t>
            </a:r>
            <a:r>
              <a:rPr lang="tr-TR" sz="1500" b="0" i="0" u="none" strike="noStrike" baseline="0" dirty="0">
                <a:solidFill>
                  <a:srgbClr val="000000"/>
                </a:solidFill>
                <a:latin typeface="KG Miss Kindergarten" panose="02000000000000000000" pitchFamily="2" charset="0"/>
              </a:rPr>
              <a:t>Öğrencilerin okula gelmediği günlerde uzaktan öğrenme araçları ile öğretime devam etmeleri,</a:t>
            </a:r>
            <a:br>
              <a:rPr lang="tr-TR" sz="1500" b="0" i="0" u="none" strike="noStrike" baseline="0" dirty="0">
                <a:solidFill>
                  <a:srgbClr val="000000"/>
                </a:solidFill>
                <a:latin typeface="KG Miss Kindergarten" panose="02000000000000000000" pitchFamily="2" charset="0"/>
              </a:rPr>
            </a:br>
            <a:r>
              <a:rPr lang="tr-TR" sz="1500" b="0" i="0" u="none" strike="noStrike" baseline="0" dirty="0">
                <a:solidFill>
                  <a:srgbClr val="4DCDFF"/>
                </a:solidFill>
                <a:latin typeface="KG Miss Kindergarten" panose="02000000000000000000" pitchFamily="2" charset="0"/>
              </a:rPr>
              <a:t>■ </a:t>
            </a:r>
            <a:r>
              <a:rPr lang="tr-TR" sz="1500" b="0" i="0" u="none" strike="noStrike" baseline="0" dirty="0">
                <a:solidFill>
                  <a:srgbClr val="000000"/>
                </a:solidFill>
                <a:latin typeface="KG Miss Kindergarten" panose="02000000000000000000" pitchFamily="2" charset="0"/>
              </a:rPr>
              <a:t>Yüz yüze öğretim süresinin ilkokul öğrencileri için mümkün olduğunca artırılması, uygulamaların eğitim kademeleri itibariyle farklılaştırılması,</a:t>
            </a:r>
            <a:br>
              <a:rPr lang="tr-TR" sz="1500" b="0" i="0" u="none" strike="noStrike" baseline="0" dirty="0">
                <a:solidFill>
                  <a:srgbClr val="000000"/>
                </a:solidFill>
                <a:latin typeface="KG Miss Kindergarten" panose="02000000000000000000" pitchFamily="2" charset="0"/>
              </a:rPr>
            </a:br>
            <a:r>
              <a:rPr lang="tr-TR" sz="1500" b="0" i="0" u="none" strike="noStrike" baseline="0" dirty="0">
                <a:solidFill>
                  <a:srgbClr val="4DCDFF"/>
                </a:solidFill>
                <a:latin typeface="KG Miss Kindergarten" panose="02000000000000000000" pitchFamily="2" charset="0"/>
              </a:rPr>
              <a:t>■ </a:t>
            </a:r>
            <a:r>
              <a:rPr lang="tr-TR" sz="1500" b="0" i="0" u="none" strike="noStrike" baseline="0" dirty="0">
                <a:solidFill>
                  <a:srgbClr val="000000"/>
                </a:solidFill>
                <a:latin typeface="KG Miss Kindergarten" panose="02000000000000000000" pitchFamily="2" charset="0"/>
              </a:rPr>
              <a:t>Salgın devam ettiği sürece temel becerilere odaklanılması, öğrenme kayıpları ve eksiklerini asgari düzeye indirebilmek için haftalık ders  çizelgelerinde yer alan derslerin tamamını kapsamak yerine bir kısmının yüz yüze eğitim yoluyla verilmesi, </a:t>
            </a:r>
            <a:br>
              <a:rPr lang="tr-TR" sz="1500" b="0" i="0" u="none" strike="noStrike" baseline="0" dirty="0">
                <a:solidFill>
                  <a:srgbClr val="000000"/>
                </a:solidFill>
                <a:latin typeface="KG Miss Kindergarten" panose="02000000000000000000" pitchFamily="2" charset="0"/>
              </a:rPr>
            </a:br>
            <a:r>
              <a:rPr lang="tr-TR" sz="1500" b="0" i="0" u="none" strike="noStrike" baseline="0" dirty="0">
                <a:solidFill>
                  <a:srgbClr val="4DCDFF"/>
                </a:solidFill>
                <a:latin typeface="KG Miss Kindergarten" panose="02000000000000000000" pitchFamily="2" charset="0"/>
              </a:rPr>
              <a:t>■ </a:t>
            </a:r>
            <a:r>
              <a:rPr lang="tr-TR" sz="1500" b="0" i="0" u="none" strike="noStrike" baseline="0" dirty="0">
                <a:solidFill>
                  <a:srgbClr val="000000"/>
                </a:solidFill>
                <a:latin typeface="KG Miss Kindergarten" panose="02000000000000000000" pitchFamily="2" charset="0"/>
              </a:rPr>
              <a:t>Derslerin sayısında ve haftalık sürelerinde yüz yüze eğitim imkanları ve uzaktan öğrenmede kısıtlılıklar dikkate alınarak değişiklik yapılması, gibi uygulamalar değerlendirilebilir.</a:t>
            </a:r>
            <a:endParaRPr lang="tr-TR" sz="1500" dirty="0">
              <a:latin typeface="KG Miss Kindergarten" panose="02000000000000000000" pitchFamily="2" charset="0"/>
            </a:endParaRPr>
          </a:p>
        </p:txBody>
      </p:sp>
      <p:pic>
        <p:nvPicPr>
          <p:cNvPr id="3" name="Resim 2">
            <a:extLst>
              <a:ext uri="{FF2B5EF4-FFF2-40B4-BE49-F238E27FC236}">
                <a16:creationId xmlns:a16="http://schemas.microsoft.com/office/drawing/2014/main" id="{7EA9035C-6650-42C2-A901-793079E3A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4" name="Resim 3">
            <a:extLst>
              <a:ext uri="{FF2B5EF4-FFF2-40B4-BE49-F238E27FC236}">
                <a16:creationId xmlns:a16="http://schemas.microsoft.com/office/drawing/2014/main" id="{04DE4416-CDA7-4C95-968F-5E23AB11A924}"/>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115711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323E27-4B72-416B-A32B-6972DFF8BAE2}"/>
              </a:ext>
            </a:extLst>
          </p:cNvPr>
          <p:cNvSpPr>
            <a:spLocks noGrp="1"/>
          </p:cNvSpPr>
          <p:nvPr>
            <p:ph type="title"/>
          </p:nvPr>
        </p:nvSpPr>
        <p:spPr>
          <a:xfrm>
            <a:off x="406400" y="1315082"/>
            <a:ext cx="11425382" cy="5344336"/>
          </a:xfrm>
        </p:spPr>
        <p:txBody>
          <a:bodyPr>
            <a:normAutofit fontScale="90000"/>
          </a:bodyPr>
          <a:lstStyle/>
          <a:p>
            <a:pPr algn="l">
              <a:lnSpc>
                <a:spcPct val="200000"/>
              </a:lnSpc>
            </a:pPr>
            <a:r>
              <a:rPr lang="tr-TR" sz="1800" b="1" u="none" strike="noStrike" baseline="0" dirty="0">
                <a:latin typeface="KG Miss Kindergarten" panose="02000000000000000000" pitchFamily="2" charset="0"/>
              </a:rPr>
              <a:t>Okulların açılması riskler taşımakla birlikte okulların kapalı kalmasının neden olduğu kayıplar bireylerin</a:t>
            </a:r>
            <a:br>
              <a:rPr lang="tr-TR" sz="1800" b="1" u="none" strike="noStrike" baseline="0" dirty="0">
                <a:latin typeface="KG Miss Kindergarten" panose="02000000000000000000" pitchFamily="2" charset="0"/>
              </a:rPr>
            </a:br>
            <a:r>
              <a:rPr lang="tr-TR" sz="1800" b="1" u="none" strike="noStrike" baseline="0" dirty="0">
                <a:latin typeface="KG Miss Kindergarten" panose="02000000000000000000" pitchFamily="2" charset="0"/>
              </a:rPr>
              <a:t>ve toplumun geleceğini etkileyecek nitelik ve boyut</a:t>
            </a:r>
            <a:r>
              <a:rPr lang="tr-TR" sz="1800" b="1" i="0" u="none" strike="noStrike" baseline="0" dirty="0">
                <a:latin typeface="KG Miss Kindergarten" panose="02000000000000000000" pitchFamily="2" charset="0"/>
              </a:rPr>
              <a:t>lardadır. </a:t>
            </a:r>
            <a:r>
              <a:rPr lang="tr-TR" sz="1800" b="1" i="0" u="none" strike="noStrike" baseline="0" dirty="0">
                <a:highlight>
                  <a:srgbClr val="00FFFF"/>
                </a:highlight>
                <a:latin typeface="KG Miss Kindergarten" panose="02000000000000000000" pitchFamily="2" charset="0"/>
              </a:rPr>
              <a:t>Bu kayıplar şöyle özetlenebilir:</a:t>
            </a:r>
            <a:br>
              <a:rPr lang="tr-TR" sz="1800" b="0" i="0" u="none" strike="noStrike" baseline="0" dirty="0">
                <a:latin typeface="KG Miss Kindergarten" panose="02000000000000000000" pitchFamily="2" charset="0"/>
              </a:rPr>
            </a:br>
            <a:r>
              <a:rPr lang="tr-TR" sz="1800" b="0" i="0" u="none" strike="noStrike" baseline="0" dirty="0">
                <a:solidFill>
                  <a:srgbClr val="4DCDFF"/>
                </a:solidFill>
                <a:latin typeface="KG Miss Kindergarten" panose="02000000000000000000" pitchFamily="2" charset="0"/>
              </a:rPr>
              <a:t>■ </a:t>
            </a:r>
            <a:r>
              <a:rPr lang="tr-TR" sz="1800" b="0" i="0" u="none" strike="noStrike" baseline="0" dirty="0">
                <a:solidFill>
                  <a:srgbClr val="000000"/>
                </a:solidFill>
                <a:latin typeface="KG Miss Kindergarten" panose="02000000000000000000" pitchFamily="2" charset="0"/>
              </a:rPr>
              <a:t>Öğrencilerde telafi edilmesi oldukça güç öğrenme kayıpları ve eksikleri oluşması ve okulların kapalı olduğu süre uzadıkça kayıpların artması.</a:t>
            </a:r>
            <a:br>
              <a:rPr lang="tr-TR" sz="1800" b="0" i="0" u="none" strike="noStrike" baseline="0" dirty="0">
                <a:solidFill>
                  <a:srgbClr val="000000"/>
                </a:solidFill>
                <a:latin typeface="KG Miss Kindergarten" panose="02000000000000000000" pitchFamily="2" charset="0"/>
              </a:rPr>
            </a:br>
            <a:r>
              <a:rPr lang="tr-TR" sz="1800" b="0" i="0" u="none" strike="noStrike" baseline="0" dirty="0">
                <a:solidFill>
                  <a:srgbClr val="4DCDFF"/>
                </a:solidFill>
                <a:latin typeface="KG Miss Kindergarten" panose="02000000000000000000" pitchFamily="2" charset="0"/>
              </a:rPr>
              <a:t>■ </a:t>
            </a:r>
            <a:r>
              <a:rPr lang="tr-TR" sz="1800" b="0" i="0" u="none" strike="noStrike" baseline="0" dirty="0">
                <a:solidFill>
                  <a:srgbClr val="000000"/>
                </a:solidFill>
                <a:latin typeface="KG Miss Kindergarten" panose="02000000000000000000" pitchFamily="2" charset="0"/>
              </a:rPr>
              <a:t>Öğrenme kayıplarının dezavantajlı öğrencilerde daha fazla olması.</a:t>
            </a:r>
            <a:br>
              <a:rPr lang="tr-TR" sz="1800" b="0" i="0" u="none" strike="noStrike" baseline="0" dirty="0">
                <a:solidFill>
                  <a:srgbClr val="000000"/>
                </a:solidFill>
                <a:latin typeface="KG Miss Kindergarten" panose="02000000000000000000" pitchFamily="2" charset="0"/>
              </a:rPr>
            </a:br>
            <a:r>
              <a:rPr lang="tr-TR" sz="1800" b="0" i="0" u="none" strike="noStrike" baseline="0" dirty="0">
                <a:solidFill>
                  <a:srgbClr val="4DCDFF"/>
                </a:solidFill>
                <a:latin typeface="KG Miss Kindergarten" panose="02000000000000000000" pitchFamily="2" charset="0"/>
              </a:rPr>
              <a:t>■ </a:t>
            </a:r>
            <a:r>
              <a:rPr lang="tr-TR" sz="1800" b="0" i="0" u="none" strike="noStrike" baseline="0" dirty="0">
                <a:solidFill>
                  <a:srgbClr val="000000"/>
                </a:solidFill>
                <a:latin typeface="KG Miss Kindergarten" panose="02000000000000000000" pitchFamily="2" charset="0"/>
              </a:rPr>
              <a:t>Öğrencilerin sosyal ve duygusal gelişiminin olumsuz etkilenmesi.</a:t>
            </a:r>
            <a:br>
              <a:rPr lang="tr-TR" sz="1800" b="0" i="0" u="none" strike="noStrike" baseline="0" dirty="0">
                <a:solidFill>
                  <a:srgbClr val="000000"/>
                </a:solidFill>
                <a:latin typeface="KG Miss Kindergarten" panose="02000000000000000000" pitchFamily="2" charset="0"/>
              </a:rPr>
            </a:br>
            <a:r>
              <a:rPr lang="tr-TR" sz="1800" b="0" i="0" u="none" strike="noStrike" baseline="0" dirty="0">
                <a:solidFill>
                  <a:srgbClr val="4DCDFF"/>
                </a:solidFill>
                <a:latin typeface="KG Miss Kindergarten" panose="02000000000000000000" pitchFamily="2" charset="0"/>
              </a:rPr>
              <a:t>■ </a:t>
            </a:r>
            <a:r>
              <a:rPr lang="tr-TR" sz="1800" b="0" i="0" u="none" strike="noStrike" baseline="0" dirty="0">
                <a:solidFill>
                  <a:srgbClr val="000000"/>
                </a:solidFill>
                <a:latin typeface="KG Miss Kindergarten" panose="02000000000000000000" pitchFamily="2" charset="0"/>
              </a:rPr>
              <a:t>Beslenme ve davranış sorunlarının oluşması.</a:t>
            </a:r>
            <a:br>
              <a:rPr lang="tr-TR" sz="1800" b="0" i="0" u="none" strike="noStrike" baseline="0" dirty="0">
                <a:solidFill>
                  <a:srgbClr val="000000"/>
                </a:solidFill>
                <a:latin typeface="KG Miss Kindergarten" panose="02000000000000000000" pitchFamily="2" charset="0"/>
              </a:rPr>
            </a:br>
            <a:r>
              <a:rPr lang="tr-TR" sz="1800" b="0" i="0" u="none" strike="noStrike" baseline="0" dirty="0">
                <a:solidFill>
                  <a:srgbClr val="4DCDFF"/>
                </a:solidFill>
                <a:latin typeface="KG Miss Kindergarten" panose="02000000000000000000" pitchFamily="2" charset="0"/>
              </a:rPr>
              <a:t>■ </a:t>
            </a:r>
            <a:r>
              <a:rPr lang="tr-TR" sz="1800" b="0" i="0" u="none" strike="noStrike" baseline="0" dirty="0">
                <a:solidFill>
                  <a:srgbClr val="000000"/>
                </a:solidFill>
                <a:latin typeface="KG Miss Kindergarten" panose="02000000000000000000" pitchFamily="2" charset="0"/>
              </a:rPr>
              <a:t>Öğrencilerin fiziksel olarak hareketsiz kalmaları sebebiyle orta ve uzun vadede sağlık sorunları ortaya çıkması.</a:t>
            </a:r>
            <a:br>
              <a:rPr lang="tr-TR" sz="1800" b="0" i="0" u="none" strike="noStrike" baseline="0" dirty="0">
                <a:solidFill>
                  <a:srgbClr val="000000"/>
                </a:solidFill>
                <a:latin typeface="KG Miss Kindergarten" panose="02000000000000000000" pitchFamily="2" charset="0"/>
              </a:rPr>
            </a:br>
            <a:r>
              <a:rPr lang="tr-TR" sz="1800" b="0" i="0" u="none" strike="noStrike" baseline="0" dirty="0">
                <a:solidFill>
                  <a:srgbClr val="4DCDFF"/>
                </a:solidFill>
                <a:latin typeface="KG Miss Kindergarten" panose="02000000000000000000" pitchFamily="2" charset="0"/>
              </a:rPr>
              <a:t>■ </a:t>
            </a:r>
            <a:r>
              <a:rPr lang="tr-TR" sz="1800" b="0" i="0" u="none" strike="noStrike" baseline="0" dirty="0">
                <a:solidFill>
                  <a:srgbClr val="000000"/>
                </a:solidFill>
                <a:latin typeface="KG Miss Kindergarten" panose="02000000000000000000" pitchFamily="2" charset="0"/>
              </a:rPr>
              <a:t>Temel becerilerde oluşan eksikliklerin ve yetersizliklerin toplum ve ekonomi için uzun vadede ciddi kayıplara neden olması.</a:t>
            </a:r>
            <a:endParaRPr lang="tr-TR" dirty="0">
              <a:latin typeface="KG Miss Kindergarten" panose="02000000000000000000" pitchFamily="2" charset="0"/>
            </a:endParaRPr>
          </a:p>
        </p:txBody>
      </p:sp>
      <p:pic>
        <p:nvPicPr>
          <p:cNvPr id="3" name="Resim 2">
            <a:extLst>
              <a:ext uri="{FF2B5EF4-FFF2-40B4-BE49-F238E27FC236}">
                <a16:creationId xmlns:a16="http://schemas.microsoft.com/office/drawing/2014/main" id="{1839309A-CB76-4EE2-98BF-8C840C120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4" name="Resim 3">
            <a:extLst>
              <a:ext uri="{FF2B5EF4-FFF2-40B4-BE49-F238E27FC236}">
                <a16:creationId xmlns:a16="http://schemas.microsoft.com/office/drawing/2014/main" id="{8F2AD2ED-20F8-4A2A-827D-2BDFA39DF173}"/>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59045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F8C1EE-7F4F-42A1-8768-37C583E341CF}"/>
              </a:ext>
            </a:extLst>
          </p:cNvPr>
          <p:cNvSpPr>
            <a:spLocks noGrp="1"/>
          </p:cNvSpPr>
          <p:nvPr>
            <p:ph type="title"/>
          </p:nvPr>
        </p:nvSpPr>
        <p:spPr>
          <a:xfrm>
            <a:off x="1013691" y="1773382"/>
            <a:ext cx="10171545" cy="3592945"/>
          </a:xfrm>
        </p:spPr>
        <p:txBody>
          <a:bodyPr>
            <a:normAutofit fontScale="90000"/>
          </a:bodyPr>
          <a:lstStyle/>
          <a:p>
            <a:pPr algn="ctr">
              <a:lnSpc>
                <a:spcPct val="200000"/>
              </a:lnSpc>
            </a:pPr>
            <a:r>
              <a:rPr lang="tr-TR" dirty="0">
                <a:solidFill>
                  <a:srgbClr val="00B0F0"/>
                </a:solidFill>
                <a:latin typeface="Gecko Personal Use Only" pitchFamily="2" charset="0"/>
                <a:cs typeface="Gecko Personal Use Only" pitchFamily="2" charset="0"/>
              </a:rPr>
              <a:t>Seminer çalışmamıza </a:t>
            </a:r>
            <a:br>
              <a:rPr lang="tr-TR" dirty="0">
                <a:solidFill>
                  <a:srgbClr val="00B0F0"/>
                </a:solidFill>
                <a:latin typeface="Gecko Personal Use Only" pitchFamily="2" charset="0"/>
                <a:cs typeface="Gecko Personal Use Only" pitchFamily="2" charset="0"/>
              </a:rPr>
            </a:br>
            <a:r>
              <a:rPr lang="tr-TR" dirty="0">
                <a:solidFill>
                  <a:srgbClr val="00B0F0"/>
                </a:solidFill>
                <a:latin typeface="Gecko Personal Use Only" pitchFamily="2" charset="0"/>
                <a:cs typeface="Gecko Personal Use Only" pitchFamily="2" charset="0"/>
              </a:rPr>
              <a:t>katılım sağladığınız için teşekkür ederiz.</a:t>
            </a:r>
          </a:p>
        </p:txBody>
      </p:sp>
      <p:pic>
        <p:nvPicPr>
          <p:cNvPr id="3" name="Resim 2">
            <a:extLst>
              <a:ext uri="{FF2B5EF4-FFF2-40B4-BE49-F238E27FC236}">
                <a16:creationId xmlns:a16="http://schemas.microsoft.com/office/drawing/2014/main" id="{D342D09E-6B3D-4AC4-87C2-CDE679C7D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4" name="Resim 3">
            <a:extLst>
              <a:ext uri="{FF2B5EF4-FFF2-40B4-BE49-F238E27FC236}">
                <a16:creationId xmlns:a16="http://schemas.microsoft.com/office/drawing/2014/main" id="{CE767AA2-B3E3-4687-A17B-52A0BDD6E26C}"/>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
        <p:nvSpPr>
          <p:cNvPr id="6" name="Metin kutusu 5">
            <a:extLst>
              <a:ext uri="{FF2B5EF4-FFF2-40B4-BE49-F238E27FC236}">
                <a16:creationId xmlns:a16="http://schemas.microsoft.com/office/drawing/2014/main" id="{906DBA14-67BB-4D36-8988-1CBF6A90472B}"/>
              </a:ext>
            </a:extLst>
          </p:cNvPr>
          <p:cNvSpPr txBox="1"/>
          <p:nvPr/>
        </p:nvSpPr>
        <p:spPr>
          <a:xfrm>
            <a:off x="0" y="6404230"/>
            <a:ext cx="10338209" cy="276999"/>
          </a:xfrm>
          <a:prstGeom prst="rect">
            <a:avLst/>
          </a:prstGeom>
          <a:noFill/>
        </p:spPr>
        <p:txBody>
          <a:bodyPr wrap="square">
            <a:spAutoFit/>
          </a:bodyPr>
          <a:lstStyle/>
          <a:p>
            <a:pPr algn="just"/>
            <a:r>
              <a:rPr lang="tr-TR" sz="1200" b="1" u="sng" dirty="0">
                <a:latin typeface="KG Miss Kindergarten" panose="02000000000000000000" pitchFamily="2" charset="0"/>
              </a:rPr>
              <a:t>KAYNAKÇA : </a:t>
            </a:r>
            <a:r>
              <a:rPr lang="tr-TR" sz="1200" dirty="0">
                <a:latin typeface="KG Miss Kindergarten" panose="02000000000000000000" pitchFamily="2" charset="0"/>
              </a:rPr>
              <a:t>https://tedmem.org/yayin/covid-19-surecinde-egitim-uzaktan-ogrenme-sorunlar-cozum-onerileri</a:t>
            </a:r>
          </a:p>
        </p:txBody>
      </p:sp>
    </p:spTree>
    <p:extLst>
      <p:ext uri="{BB962C8B-B14F-4D97-AF65-F5344CB8AC3E}">
        <p14:creationId xmlns:p14="http://schemas.microsoft.com/office/powerpoint/2010/main" val="273479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583973C-F26F-4D9B-8C76-BCFD77780A1D}"/>
              </a:ext>
            </a:extLst>
          </p:cNvPr>
          <p:cNvSpPr>
            <a:spLocks noGrp="1"/>
          </p:cNvSpPr>
          <p:nvPr>
            <p:ph type="title"/>
          </p:nvPr>
        </p:nvSpPr>
        <p:spPr>
          <a:xfrm>
            <a:off x="419449" y="1510018"/>
            <a:ext cx="11392249" cy="5033394"/>
          </a:xfrm>
        </p:spPr>
        <p:txBody>
          <a:bodyPr>
            <a:noAutofit/>
          </a:bodyPr>
          <a:lstStyle/>
          <a:p>
            <a:pPr algn="just">
              <a:lnSpc>
                <a:spcPct val="200000"/>
              </a:lnSpc>
              <a:spcBef>
                <a:spcPts val="0"/>
              </a:spcBef>
            </a:pPr>
            <a:r>
              <a:rPr lang="tr-TR" sz="2000" b="0" i="0" u="none" strike="noStrike" baseline="0" dirty="0">
                <a:latin typeface="KG Miss Kindergarten" panose="02000000000000000000" pitchFamily="2" charset="0"/>
              </a:rPr>
              <a:t>2020-2021 eğitim öğretim yılı başlarken çocukların ve gençlerin sağlığını ve geleceğini korumak eş zamanlı ve iç içe geçmiş, koordineli ve topyekun mücadele gerektiren bir güçlük. Ülke olarak COVID-19 salgını öncesi fiziki alt yapı, öğretim programları, eğitim içerikleri ve öğretim materyalleri, yönetim ve finansman kapasitesi, temel beceri düzeyinin iyileştirilmesi, eğitimin sosyal, kültürel ve etik çıktılarının iyileştirilmesi gibi temel sorunlar eğitim camiasının gündemini oluştururken, 2020-2021 eğitim öğretim yılı başında gündemimiz okulları açıp açamayacağımız veya güvenli olarak nasıl açabileceğimiz. Sadece Türkiye’nin değil, tüm ülkelerin gündemi okulların güvenli bir şekilde yeniden açılması.</a:t>
            </a:r>
            <a:endParaRPr lang="tr-TR" sz="2000" dirty="0">
              <a:latin typeface="KG Miss Kindergarten" panose="02000000000000000000" pitchFamily="2" charset="0"/>
            </a:endParaRPr>
          </a:p>
        </p:txBody>
      </p:sp>
      <p:sp>
        <p:nvSpPr>
          <p:cNvPr id="5" name="Başlık 1">
            <a:extLst>
              <a:ext uri="{FF2B5EF4-FFF2-40B4-BE49-F238E27FC236}">
                <a16:creationId xmlns:a16="http://schemas.microsoft.com/office/drawing/2014/main" id="{182BECE3-C3E1-4B37-B6BB-37AAB16D6B46}"/>
              </a:ext>
            </a:extLst>
          </p:cNvPr>
          <p:cNvSpPr txBox="1">
            <a:spLocks/>
          </p:cNvSpPr>
          <p:nvPr/>
        </p:nvSpPr>
        <p:spPr>
          <a:xfrm>
            <a:off x="419448" y="314588"/>
            <a:ext cx="11299971" cy="956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800" b="1" dirty="0">
                <a:solidFill>
                  <a:srgbClr val="FF0000"/>
                </a:solidFill>
                <a:latin typeface="Gecko Personal Use Only" pitchFamily="2" charset="0"/>
                <a:cs typeface="Gecko Personal Use Only" pitchFamily="2" charset="0"/>
              </a:rPr>
              <a:t>Giriş</a:t>
            </a:r>
          </a:p>
        </p:txBody>
      </p:sp>
      <p:pic>
        <p:nvPicPr>
          <p:cNvPr id="6" name="Resim 5">
            <a:extLst>
              <a:ext uri="{FF2B5EF4-FFF2-40B4-BE49-F238E27FC236}">
                <a16:creationId xmlns:a16="http://schemas.microsoft.com/office/drawing/2014/main" id="{EF74FD6E-4AE6-4F8A-B936-B821AA5D0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7" name="Resim 6">
            <a:extLst>
              <a:ext uri="{FF2B5EF4-FFF2-40B4-BE49-F238E27FC236}">
                <a16:creationId xmlns:a16="http://schemas.microsoft.com/office/drawing/2014/main" id="{F1D3DEC2-FD83-4A24-814F-8727C8E468B8}"/>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22911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289609-7C1D-4C03-AD5C-38C48657967E}"/>
              </a:ext>
            </a:extLst>
          </p:cNvPr>
          <p:cNvSpPr>
            <a:spLocks noGrp="1"/>
          </p:cNvSpPr>
          <p:nvPr>
            <p:ph type="title"/>
          </p:nvPr>
        </p:nvSpPr>
        <p:spPr>
          <a:xfrm>
            <a:off x="343945" y="369455"/>
            <a:ext cx="11501307" cy="1681017"/>
          </a:xfrm>
        </p:spPr>
        <p:txBody>
          <a:bodyPr>
            <a:noAutofit/>
          </a:bodyPr>
          <a:lstStyle/>
          <a:p>
            <a:pPr algn="ctr">
              <a:lnSpc>
                <a:spcPct val="150000"/>
              </a:lnSpc>
            </a:pPr>
            <a:r>
              <a:rPr lang="tr-TR" sz="3500" b="1" i="0" u="none" strike="noStrike" baseline="0" dirty="0">
                <a:solidFill>
                  <a:schemeClr val="accent5">
                    <a:lumMod val="75000"/>
                  </a:schemeClr>
                </a:solidFill>
                <a:latin typeface="Gecko Personal Use Only" pitchFamily="2" charset="0"/>
                <a:cs typeface="Gecko Personal Use Only" pitchFamily="2" charset="0"/>
              </a:rPr>
              <a:t>UZAKTAN ÖĞRENME VE KULLANILAN </a:t>
            </a:r>
            <a:br>
              <a:rPr lang="tr-TR" sz="3500" b="1" i="0" u="none" strike="noStrike" baseline="0" dirty="0">
                <a:solidFill>
                  <a:schemeClr val="accent5">
                    <a:lumMod val="75000"/>
                  </a:schemeClr>
                </a:solidFill>
                <a:latin typeface="Gecko Personal Use Only" pitchFamily="2" charset="0"/>
                <a:cs typeface="Gecko Personal Use Only" pitchFamily="2" charset="0"/>
              </a:rPr>
            </a:br>
            <a:r>
              <a:rPr lang="tr-TR" sz="3500" b="1" i="0" u="none" strike="noStrike" baseline="0" dirty="0">
                <a:solidFill>
                  <a:schemeClr val="accent5">
                    <a:lumMod val="75000"/>
                  </a:schemeClr>
                </a:solidFill>
                <a:latin typeface="Gecko Personal Use Only" pitchFamily="2" charset="0"/>
                <a:cs typeface="Gecko Personal Use Only" pitchFamily="2" charset="0"/>
              </a:rPr>
              <a:t>ARAÇLARIN ETKILILIĞI</a:t>
            </a:r>
            <a:endParaRPr lang="tr-TR" sz="3500" dirty="0">
              <a:solidFill>
                <a:schemeClr val="accent5">
                  <a:lumMod val="75000"/>
                </a:schemeClr>
              </a:solidFill>
              <a:latin typeface="Gecko Personal Use Only" pitchFamily="2" charset="0"/>
              <a:cs typeface="Gecko Personal Use Only" pitchFamily="2" charset="0"/>
            </a:endParaRPr>
          </a:p>
        </p:txBody>
      </p:sp>
      <p:sp>
        <p:nvSpPr>
          <p:cNvPr id="4" name="Metin kutusu 3">
            <a:extLst>
              <a:ext uri="{FF2B5EF4-FFF2-40B4-BE49-F238E27FC236}">
                <a16:creationId xmlns:a16="http://schemas.microsoft.com/office/drawing/2014/main" id="{E2A9C61F-3022-4918-8D1D-079C35B52D24}"/>
              </a:ext>
            </a:extLst>
          </p:cNvPr>
          <p:cNvSpPr txBox="1"/>
          <p:nvPr/>
        </p:nvSpPr>
        <p:spPr>
          <a:xfrm>
            <a:off x="440420" y="2506343"/>
            <a:ext cx="11308359" cy="1845313"/>
          </a:xfrm>
          <a:prstGeom prst="rect">
            <a:avLst/>
          </a:prstGeom>
          <a:noFill/>
        </p:spPr>
        <p:txBody>
          <a:bodyPr wrap="square">
            <a:spAutoFit/>
          </a:bodyPr>
          <a:lstStyle/>
          <a:p>
            <a:pPr algn="just">
              <a:lnSpc>
                <a:spcPct val="200000"/>
              </a:lnSpc>
            </a:pPr>
            <a:r>
              <a:rPr lang="tr-TR" sz="2000" b="0" i="0" u="none" strike="noStrike" baseline="0" dirty="0">
                <a:latin typeface="KG Miss Kindergarten" panose="02000000000000000000" pitchFamily="2" charset="0"/>
              </a:rPr>
              <a:t>	Türkiye’de öğrencilerin uzaktan eğitime erişimiyle ilgili veriler uzaktan öğretim araçlarının etkililiği ile birlikte değerlendirildiğinde ciddi sınırlılıklarla karşılaşılmaktadır. Bunlar;</a:t>
            </a:r>
          </a:p>
          <a:p>
            <a:pPr algn="just">
              <a:lnSpc>
                <a:spcPct val="200000"/>
              </a:lnSpc>
            </a:pPr>
            <a:endParaRPr lang="tr-TR" sz="2000" b="0" i="0" u="none" strike="noStrike" baseline="0" dirty="0">
              <a:latin typeface="KG Miss Kindergarten" panose="02000000000000000000" pitchFamily="2" charset="0"/>
            </a:endParaRPr>
          </a:p>
        </p:txBody>
      </p:sp>
      <p:pic>
        <p:nvPicPr>
          <p:cNvPr id="5" name="Resim 4">
            <a:extLst>
              <a:ext uri="{FF2B5EF4-FFF2-40B4-BE49-F238E27FC236}">
                <a16:creationId xmlns:a16="http://schemas.microsoft.com/office/drawing/2014/main" id="{C46F9E2E-545A-4ECA-8116-2C483A507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6" name="Resim 5">
            <a:extLst>
              <a:ext uri="{FF2B5EF4-FFF2-40B4-BE49-F238E27FC236}">
                <a16:creationId xmlns:a16="http://schemas.microsoft.com/office/drawing/2014/main" id="{C266F249-FAEF-4AC8-9012-EB9BE5BF7C88}"/>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283613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3A39BC-AAC4-44A5-BA1D-5B7D57F4C4C3}"/>
              </a:ext>
            </a:extLst>
          </p:cNvPr>
          <p:cNvSpPr>
            <a:spLocks noGrp="1"/>
          </p:cNvSpPr>
          <p:nvPr>
            <p:ph type="title"/>
          </p:nvPr>
        </p:nvSpPr>
        <p:spPr>
          <a:xfrm>
            <a:off x="952150" y="2558641"/>
            <a:ext cx="10287699" cy="3259021"/>
          </a:xfrm>
        </p:spPr>
        <p:txBody>
          <a:bodyPr>
            <a:noAutofit/>
          </a:bodyPr>
          <a:lstStyle/>
          <a:p>
            <a:pPr marL="342900" indent="-342900" algn="just">
              <a:lnSpc>
                <a:spcPct val="200000"/>
              </a:lnSpc>
              <a:buFont typeface="Wingdings" panose="05000000000000000000" pitchFamily="2" charset="2"/>
              <a:buChar char="q"/>
            </a:pPr>
            <a:r>
              <a:rPr lang="tr-TR" sz="2000" b="0" i="0" u="none" strike="noStrike" baseline="0" dirty="0">
                <a:latin typeface="KG Miss Kindergarten" panose="02000000000000000000" pitchFamily="2" charset="0"/>
              </a:rPr>
              <a:t>Öğrencilerin %60’ı bu süreçte </a:t>
            </a:r>
            <a:r>
              <a:rPr lang="tr-TR" sz="2000" b="1" i="0" u="none" strike="noStrike" baseline="0" dirty="0" err="1">
                <a:highlight>
                  <a:srgbClr val="00FFFF"/>
                </a:highlight>
                <a:latin typeface="KG Miss Kindergarten" panose="02000000000000000000" pitchFamily="2" charset="0"/>
              </a:rPr>
              <a:t>EBA</a:t>
            </a:r>
            <a:r>
              <a:rPr lang="tr-TR" sz="2000" b="0" i="0" u="none" strike="noStrike" baseline="0" dirty="0" err="1">
                <a:latin typeface="KG Miss Kindergarten" panose="02000000000000000000" pitchFamily="2" charset="0"/>
              </a:rPr>
              <a:t>’ya</a:t>
            </a:r>
            <a:r>
              <a:rPr lang="tr-TR" sz="2000" b="0" i="0" u="none" strike="noStrike" baseline="0" dirty="0">
                <a:latin typeface="KG Miss Kindergarten" panose="02000000000000000000" pitchFamily="2" charset="0"/>
              </a:rPr>
              <a:t> giriş dahi yapmamıştır. Bu öğrencilerin öğrenmelerini nasıl sürdürdüğü, EBA TV’ye erişimlerinin olup olmadığı, </a:t>
            </a:r>
            <a:r>
              <a:rPr lang="tr-TR" sz="2000" b="0" i="0" u="none" strike="noStrike" baseline="0" dirty="0">
                <a:highlight>
                  <a:srgbClr val="00FFFF"/>
                </a:highlight>
                <a:latin typeface="KG Miss Kindergarten" panose="02000000000000000000" pitchFamily="2" charset="0"/>
              </a:rPr>
              <a:t>EBA TV </a:t>
            </a:r>
            <a:r>
              <a:rPr lang="tr-TR" sz="2000" b="0" i="0" u="none" strike="noStrike" baseline="0" dirty="0">
                <a:latin typeface="KG Miss Kindergarten" panose="02000000000000000000" pitchFamily="2" charset="0"/>
              </a:rPr>
              <a:t>üzerinden sunulan içeriklerin farklı sınıf seviyelerinde öğrenmeyi ne ölçüde destekleyebildiği, öğrenciler tarafından ne ölçüde izlendiği, ebeveynlerin çocuklarına ne ölçüde öğrenme desteği sağlayabildiği bilinmemektedir.</a:t>
            </a:r>
            <a:endParaRPr lang="tr-TR" sz="2000" dirty="0"/>
          </a:p>
        </p:txBody>
      </p:sp>
      <p:pic>
        <p:nvPicPr>
          <p:cNvPr id="4" name="Resim 3">
            <a:extLst>
              <a:ext uri="{FF2B5EF4-FFF2-40B4-BE49-F238E27FC236}">
                <a16:creationId xmlns:a16="http://schemas.microsoft.com/office/drawing/2014/main" id="{F49E7D4F-A362-4F4E-991D-02D6D7E1A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5" name="Resim 4">
            <a:extLst>
              <a:ext uri="{FF2B5EF4-FFF2-40B4-BE49-F238E27FC236}">
                <a16:creationId xmlns:a16="http://schemas.microsoft.com/office/drawing/2014/main" id="{0A739D3A-E0A6-4309-ADE1-9A966BA31F60}"/>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36853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81128C-8210-43D6-88A0-869B8FCC6294}"/>
              </a:ext>
            </a:extLst>
          </p:cNvPr>
          <p:cNvSpPr>
            <a:spLocks noGrp="1"/>
          </p:cNvSpPr>
          <p:nvPr>
            <p:ph type="title"/>
          </p:nvPr>
        </p:nvSpPr>
        <p:spPr>
          <a:xfrm>
            <a:off x="469783" y="1879134"/>
            <a:ext cx="10884017" cy="4337108"/>
          </a:xfrm>
        </p:spPr>
        <p:txBody>
          <a:bodyPr>
            <a:normAutofit/>
          </a:bodyPr>
          <a:lstStyle/>
          <a:p>
            <a:pPr marL="342900" indent="-342900" algn="just">
              <a:lnSpc>
                <a:spcPct val="200000"/>
              </a:lnSpc>
              <a:buFont typeface="Wingdings" panose="05000000000000000000" pitchFamily="2" charset="2"/>
              <a:buChar char="q"/>
            </a:pPr>
            <a:r>
              <a:rPr lang="tr-TR" sz="2000" b="0" i="0" u="none" strike="noStrike" baseline="0" dirty="0">
                <a:latin typeface="KG Miss Kindergarten" panose="02000000000000000000" pitchFamily="2" charset="0"/>
              </a:rPr>
              <a:t>Uzaktan eğitim sürecinde en yaygın erişim imkanı sunan EBA TV ağırlıklı olarak kullanılmıştır. Televizyonla uzaktan eğitimde öğretmen-öğrenci etkileşiminin olmadığı, öğrencinin tepkilerinin izlenmesinin ve dönüt sağlanmasının mümkün olmadığı dikkate alındığında, TV yayınlarının özellikle akademik başarı düzeyi düşük, kendi kendine öğrenme becerileri yeterince gelişmemiş öğrencilerin öğrenmesinde ciddi boyutta yetersiz kalması muhtemeldir.</a:t>
            </a:r>
            <a:endParaRPr lang="tr-TR" sz="2000" dirty="0">
              <a:latin typeface="KG Miss Kindergarten" panose="02000000000000000000" pitchFamily="2" charset="0"/>
            </a:endParaRPr>
          </a:p>
        </p:txBody>
      </p:sp>
      <p:pic>
        <p:nvPicPr>
          <p:cNvPr id="4" name="Resim 3">
            <a:extLst>
              <a:ext uri="{FF2B5EF4-FFF2-40B4-BE49-F238E27FC236}">
                <a16:creationId xmlns:a16="http://schemas.microsoft.com/office/drawing/2014/main" id="{206FA415-1B66-4844-A063-97FABF128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5" name="Resim 4">
            <a:extLst>
              <a:ext uri="{FF2B5EF4-FFF2-40B4-BE49-F238E27FC236}">
                <a16:creationId xmlns:a16="http://schemas.microsoft.com/office/drawing/2014/main" id="{5D7E5500-B927-4A8E-8839-AC0BBCE5B7C9}"/>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242409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0CECBA6-D687-4B68-943C-999033A28C9F}"/>
              </a:ext>
            </a:extLst>
          </p:cNvPr>
          <p:cNvSpPr txBox="1"/>
          <p:nvPr/>
        </p:nvSpPr>
        <p:spPr>
          <a:xfrm>
            <a:off x="654340" y="2553934"/>
            <a:ext cx="10872133" cy="2460866"/>
          </a:xfrm>
          <a:prstGeom prst="rect">
            <a:avLst/>
          </a:prstGeom>
          <a:noFill/>
        </p:spPr>
        <p:txBody>
          <a:bodyPr wrap="square">
            <a:spAutoFit/>
          </a:bodyPr>
          <a:lstStyle/>
          <a:p>
            <a:pPr marL="342900" indent="-342900" algn="just">
              <a:lnSpc>
                <a:spcPct val="200000"/>
              </a:lnSpc>
              <a:buFont typeface="Wingdings" panose="05000000000000000000" pitchFamily="2" charset="2"/>
              <a:buChar char="q"/>
            </a:pPr>
            <a:r>
              <a:rPr lang="tr-TR" sz="2000" b="0" i="0" u="none" strike="noStrike" baseline="0" dirty="0">
                <a:latin typeface="KG Miss Kindergarten" panose="02000000000000000000" pitchFamily="2" charset="0"/>
              </a:rPr>
              <a:t>Ebeveynlerin eğitim ve birikim olarak çocuklarının öğrenmesine yeterince destek olamadığı koşullarda veya evde öğrencinin bu yayınları izlemesi ve çalışması için uygun bir ortam bulunmadığı koşullarda TV yayınları aracılığıyla uzaktan öğrenmenin etkisi oldukça sınırlı olacaktır.</a:t>
            </a:r>
            <a:endParaRPr lang="tr-TR" sz="2000" dirty="0">
              <a:latin typeface="KG Miss Kindergarten" panose="02000000000000000000" pitchFamily="2" charset="0"/>
            </a:endParaRPr>
          </a:p>
        </p:txBody>
      </p:sp>
      <p:pic>
        <p:nvPicPr>
          <p:cNvPr id="6" name="Resim 5">
            <a:extLst>
              <a:ext uri="{FF2B5EF4-FFF2-40B4-BE49-F238E27FC236}">
                <a16:creationId xmlns:a16="http://schemas.microsoft.com/office/drawing/2014/main" id="{408E7153-F3C6-4F28-9E6A-D0EC578B8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7" name="Resim 6">
            <a:extLst>
              <a:ext uri="{FF2B5EF4-FFF2-40B4-BE49-F238E27FC236}">
                <a16:creationId xmlns:a16="http://schemas.microsoft.com/office/drawing/2014/main" id="{0B5F94BC-2A99-4EFC-A45B-8199759F8B6C}"/>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221848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A1F80D-7EDA-4D5B-AA5B-301D508D249A}"/>
              </a:ext>
            </a:extLst>
          </p:cNvPr>
          <p:cNvSpPr>
            <a:spLocks noGrp="1"/>
          </p:cNvSpPr>
          <p:nvPr>
            <p:ph type="title"/>
          </p:nvPr>
        </p:nvSpPr>
        <p:spPr>
          <a:xfrm>
            <a:off x="277091" y="1413164"/>
            <a:ext cx="11076709" cy="5135417"/>
          </a:xfrm>
        </p:spPr>
        <p:txBody>
          <a:bodyPr>
            <a:noAutofit/>
          </a:bodyPr>
          <a:lstStyle/>
          <a:p>
            <a:pPr marL="342900" indent="-342900" algn="just">
              <a:lnSpc>
                <a:spcPct val="200000"/>
              </a:lnSpc>
              <a:buBlip>
                <a:blip r:embed="rId2"/>
              </a:buBlip>
            </a:pPr>
            <a:r>
              <a:rPr lang="tr-TR" sz="2000" b="0" i="0" u="none" strike="noStrike" baseline="0" dirty="0">
                <a:solidFill>
                  <a:srgbClr val="000000"/>
                </a:solidFill>
                <a:latin typeface="KG Miss Kindergarten" panose="02000000000000000000" pitchFamily="2" charset="0"/>
              </a:rPr>
              <a:t>COVID-19 salgını nedeniyle okulların kapalı kaldığı sürelerin uzaması okulların eşitsizlikleri azaltıcı, telafi edici rolünü kesintiye uğratmıştır. Bu durumun telafisi yapılmaz ise hem okullaşma hem de öğrenme olumsuz etkilenecektir. Buna göre öğrenmeye göre uyarlanmış eğitim süreleri 0,3 ila 0,9 yıl düşecektir. Bu durum hem okulların kapalı olması dolayısıyla öğrenilmesi gerekenlerin öğrenilememesi hem de var olan öğrenmenin unutulması sonucu oluşacaktır. </a:t>
            </a:r>
            <a:endParaRPr lang="tr-TR" sz="2000" dirty="0">
              <a:latin typeface="KG Miss Kindergarten" panose="02000000000000000000" pitchFamily="2" charset="0"/>
            </a:endParaRPr>
          </a:p>
        </p:txBody>
      </p:sp>
      <p:sp>
        <p:nvSpPr>
          <p:cNvPr id="6" name="Başlık 1">
            <a:extLst>
              <a:ext uri="{FF2B5EF4-FFF2-40B4-BE49-F238E27FC236}">
                <a16:creationId xmlns:a16="http://schemas.microsoft.com/office/drawing/2014/main" id="{4914C862-4480-4485-A4D4-776C2F8A9C59}"/>
              </a:ext>
            </a:extLst>
          </p:cNvPr>
          <p:cNvSpPr txBox="1">
            <a:spLocks/>
          </p:cNvSpPr>
          <p:nvPr/>
        </p:nvSpPr>
        <p:spPr>
          <a:xfrm>
            <a:off x="343945" y="309419"/>
            <a:ext cx="11501307" cy="1547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tr-TR" sz="3000" b="1" i="0" u="none" strike="noStrike" baseline="0" dirty="0">
                <a:solidFill>
                  <a:srgbClr val="00B050"/>
                </a:solidFill>
                <a:latin typeface="Gecko Personal Use Only" pitchFamily="2" charset="0"/>
                <a:cs typeface="Gecko Personal Use Only" pitchFamily="2" charset="0"/>
              </a:rPr>
              <a:t>ÖĞRETIMIN KESINTIYE UĞRAMASI SEBEBIYLE OLUŞAN </a:t>
            </a:r>
          </a:p>
          <a:p>
            <a:pPr algn="ctr">
              <a:lnSpc>
                <a:spcPct val="150000"/>
              </a:lnSpc>
            </a:pPr>
            <a:r>
              <a:rPr lang="tr-TR" sz="3000" b="1" i="0" u="none" strike="noStrike" baseline="0" dirty="0">
                <a:solidFill>
                  <a:srgbClr val="00B050"/>
                </a:solidFill>
                <a:latin typeface="Gecko Personal Use Only" pitchFamily="2" charset="0"/>
                <a:cs typeface="Gecko Personal Use Only" pitchFamily="2" charset="0"/>
              </a:rPr>
              <a:t>ÖĞRENME KAYIPLARI</a:t>
            </a:r>
            <a:endParaRPr lang="tr-TR" sz="3000" dirty="0">
              <a:solidFill>
                <a:srgbClr val="00B050"/>
              </a:solidFill>
              <a:latin typeface="Gecko Personal Use Only" pitchFamily="2" charset="0"/>
              <a:cs typeface="Gecko Personal Use Only" pitchFamily="2" charset="0"/>
            </a:endParaRPr>
          </a:p>
        </p:txBody>
      </p:sp>
      <p:pic>
        <p:nvPicPr>
          <p:cNvPr id="7" name="Resim 6">
            <a:extLst>
              <a:ext uri="{FF2B5EF4-FFF2-40B4-BE49-F238E27FC236}">
                <a16:creationId xmlns:a16="http://schemas.microsoft.com/office/drawing/2014/main" id="{287CF6C7-6546-49B7-8AE6-18F30F702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8" name="Resim 7">
            <a:extLst>
              <a:ext uri="{FF2B5EF4-FFF2-40B4-BE49-F238E27FC236}">
                <a16:creationId xmlns:a16="http://schemas.microsoft.com/office/drawing/2014/main" id="{89D58BEC-CFBC-401F-AB09-A3A69A03B806}"/>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171776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EBFAFD-8AB2-4C99-A82C-6904E3C5033B}"/>
              </a:ext>
            </a:extLst>
          </p:cNvPr>
          <p:cNvSpPr>
            <a:spLocks noGrp="1"/>
          </p:cNvSpPr>
          <p:nvPr>
            <p:ph type="title"/>
          </p:nvPr>
        </p:nvSpPr>
        <p:spPr>
          <a:xfrm>
            <a:off x="431800" y="2161309"/>
            <a:ext cx="10938164" cy="4581235"/>
          </a:xfrm>
        </p:spPr>
        <p:txBody>
          <a:bodyPr>
            <a:noAutofit/>
          </a:bodyPr>
          <a:lstStyle/>
          <a:p>
            <a:pPr marL="342900" indent="-342900" algn="just">
              <a:lnSpc>
                <a:spcPct val="200000"/>
              </a:lnSpc>
              <a:buBlip>
                <a:blip r:embed="rId2"/>
              </a:buBlip>
            </a:pPr>
            <a:r>
              <a:rPr lang="tr-TR" sz="2000" b="0" i="0" u="none" strike="noStrike" baseline="0" dirty="0">
                <a:solidFill>
                  <a:srgbClr val="000000"/>
                </a:solidFill>
                <a:latin typeface="KG Miss Kindergarten" panose="02000000000000000000" pitchFamily="2" charset="0"/>
              </a:rPr>
              <a:t>Ayrıca, okul terkleri özellikle dezavantajlı öğrenciler için artacaktır. Tüm bunlar sonucunda oluşan öğrenme </a:t>
            </a:r>
            <a:r>
              <a:rPr lang="nl-NL" sz="2000" b="0" i="0" u="none" strike="noStrike" baseline="0" dirty="0">
                <a:solidFill>
                  <a:srgbClr val="000000"/>
                </a:solidFill>
                <a:latin typeface="KG Miss Kindergarten" panose="02000000000000000000" pitchFamily="2" charset="0"/>
              </a:rPr>
              <a:t>kayıpları ise hem bireysel hem de toplumsal</a:t>
            </a:r>
            <a:r>
              <a:rPr lang="tr-TR" sz="2000" b="0" i="0" u="none" strike="noStrike" baseline="0" dirty="0">
                <a:solidFill>
                  <a:srgbClr val="000000"/>
                </a:solidFill>
                <a:latin typeface="KG Miss Kindergarten" panose="02000000000000000000" pitchFamily="2" charset="0"/>
              </a:rPr>
              <a:t> anlamda gelir kaybına sebep olacaktır. Bireysel anlamda çalışma hayatı boyunca toplamda 6.500 ile 26.000 $ arasında değişen kayıp yaşanması tahmin edilmektedir. Bugün öğrenci olan nüfusun tamamı düşünüldüğünde küresel olarak kayıp orta düzey senaryoda 10 trilyon doları bulacaktır. Bu miktar, hükümetlerin bu öğrencilerin temel eğitimi için ayırdıkları eğitim finansmanının %16’sının kaybolması demektir. </a:t>
            </a:r>
            <a:endParaRPr lang="tr-TR" sz="2000" dirty="0"/>
          </a:p>
        </p:txBody>
      </p:sp>
      <p:pic>
        <p:nvPicPr>
          <p:cNvPr id="4" name="Resim 3">
            <a:extLst>
              <a:ext uri="{FF2B5EF4-FFF2-40B4-BE49-F238E27FC236}">
                <a16:creationId xmlns:a16="http://schemas.microsoft.com/office/drawing/2014/main" id="{98DA09EF-0D0F-41AE-BFCC-924A7E262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491" y="176772"/>
            <a:ext cx="1147100" cy="1138310"/>
          </a:xfrm>
          <a:prstGeom prst="ellipse">
            <a:avLst/>
          </a:prstGeom>
        </p:spPr>
      </p:pic>
      <p:pic>
        <p:nvPicPr>
          <p:cNvPr id="5" name="Resim 4">
            <a:extLst>
              <a:ext uri="{FF2B5EF4-FFF2-40B4-BE49-F238E27FC236}">
                <a16:creationId xmlns:a16="http://schemas.microsoft.com/office/drawing/2014/main" id="{CB178AFF-CD43-4D67-9E44-6DD5F28DCEFC}"/>
              </a:ext>
            </a:extLst>
          </p:cNvPr>
          <p:cNvPicPr>
            <a:picLocks noChangeAspect="1"/>
          </p:cNvPicPr>
          <p:nvPr/>
        </p:nvPicPr>
        <p:blipFill rotWithShape="1">
          <a:blip r:embed="rId3">
            <a:extLst>
              <a:ext uri="{28A0092B-C50C-407E-A947-70E740481C1C}">
                <a14:useLocalDpi xmlns:a14="http://schemas.microsoft.com/office/drawing/2010/main" val="0"/>
              </a:ext>
            </a:extLst>
          </a:blip>
          <a:srcRect l="11655" t="23165" r="10783" b="20134"/>
          <a:stretch/>
        </p:blipFill>
        <p:spPr>
          <a:xfrm>
            <a:off x="201409" y="176771"/>
            <a:ext cx="1203203" cy="1138311"/>
          </a:xfrm>
          <a:prstGeom prst="ellipse">
            <a:avLst/>
          </a:prstGeom>
        </p:spPr>
      </p:pic>
    </p:spTree>
    <p:extLst>
      <p:ext uri="{BB962C8B-B14F-4D97-AF65-F5344CB8AC3E}">
        <p14:creationId xmlns:p14="http://schemas.microsoft.com/office/powerpoint/2010/main" val="49306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1397</Words>
  <Application>Microsoft Office PowerPoint</Application>
  <PresentationFormat>Geniş ekran</PresentationFormat>
  <Paragraphs>39</Paragraphs>
  <Slides>26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Arial</vt:lpstr>
      <vt:lpstr>Calibri</vt:lpstr>
      <vt:lpstr>Calibri Light</vt:lpstr>
      <vt:lpstr>Gecko Personal Use Only</vt:lpstr>
      <vt:lpstr>KG Miss Kindergarten</vt:lpstr>
      <vt:lpstr>Wingdings</vt:lpstr>
      <vt:lpstr>Office Teması</vt:lpstr>
      <vt:lpstr>PowerPoint Sunusu</vt:lpstr>
      <vt:lpstr>COVİD-19 SÜRECİNDE   EĞİTİM-ÖĞRETİMİ ETKİLEYEN   GÜNCEL SORUNLAR</vt:lpstr>
      <vt:lpstr>2020-2021 eğitim öğretim yılı başlarken çocukların ve gençlerin sağlığını ve geleceğini korumak eş zamanlı ve iç içe geçmiş, koordineli ve topyekun mücadele gerektiren bir güçlük. Ülke olarak COVID-19 salgını öncesi fiziki alt yapı, öğretim programları, eğitim içerikleri ve öğretim materyalleri, yönetim ve finansman kapasitesi, temel beceri düzeyinin iyileştirilmesi, eğitimin sosyal, kültürel ve etik çıktılarının iyileştirilmesi gibi temel sorunlar eğitim camiasının gündemini oluştururken, 2020-2021 eğitim öğretim yılı başında gündemimiz okulları açıp açamayacağımız veya güvenli olarak nasıl açabileceğimiz. Sadece Türkiye’nin değil, tüm ülkelerin gündemi okulların güvenli bir şekilde yeniden açılması.</vt:lpstr>
      <vt:lpstr>UZAKTAN ÖĞRENME VE KULLANILAN  ARAÇLARIN ETKILILIĞI</vt:lpstr>
      <vt:lpstr>Öğrencilerin %60’ı bu süreçte EBA’ya giriş dahi yapmamıştır. Bu öğrencilerin öğrenmelerini nasıl sürdürdüğü, EBA TV’ye erişimlerinin olup olmadığı, EBA TV üzerinden sunulan içeriklerin farklı sınıf seviyelerinde öğrenmeyi ne ölçüde destekleyebildiği, öğrenciler tarafından ne ölçüde izlendiği, ebeveynlerin çocuklarına ne ölçüde öğrenme desteği sağlayabildiği bilinmemektedir.</vt:lpstr>
      <vt:lpstr>Uzaktan eğitim sürecinde en yaygın erişim imkanı sunan EBA TV ağırlıklı olarak kullanılmıştır. Televizyonla uzaktan eğitimde öğretmen-öğrenci etkileşiminin olmadığı, öğrencinin tepkilerinin izlenmesinin ve dönüt sağlanmasının mümkün olmadığı dikkate alındığında, TV yayınlarının özellikle akademik başarı düzeyi düşük, kendi kendine öğrenme becerileri yeterince gelişmemiş öğrencilerin öğrenmesinde ciddi boyutta yetersiz kalması muhtemeldir.</vt:lpstr>
      <vt:lpstr>PowerPoint Sunusu</vt:lpstr>
      <vt:lpstr>COVID-19 salgını nedeniyle okulların kapalı kaldığı sürelerin uzaması okulların eşitsizlikleri azaltıcı, telafi edici rolünü kesintiye uğratmıştır. Bu durumun telafisi yapılmaz ise hem okullaşma hem de öğrenme olumsuz etkilenecektir. Buna göre öğrenmeye göre uyarlanmış eğitim süreleri 0,3 ila 0,9 yıl düşecektir. Bu durum hem okulların kapalı olması dolayısıyla öğrenilmesi gerekenlerin öğrenilememesi hem de var olan öğrenmenin unutulması sonucu oluşacaktır. </vt:lpstr>
      <vt:lpstr>Ayrıca, okul terkleri özellikle dezavantajlı öğrenciler için artacaktır. Tüm bunlar sonucunda oluşan öğrenme kayıpları ise hem bireysel hem de toplumsal anlamda gelir kaybına sebep olacaktır. Bireysel anlamda çalışma hayatı boyunca toplamda 6.500 ile 26.000 $ arasında değişen kayıp yaşanması tahmin edilmektedir. Bugün öğrenci olan nüfusun tamamı düşünüldüğünde küresel olarak kayıp orta düzey senaryoda 10 trilyon doları bulacaktır. Bu miktar, hükümetlerin bu öğrencilerin temel eğitimi için ayırdıkları eğitim finansmanının %16’sının kaybolması demektir. </vt:lpstr>
      <vt:lpstr>Türkiye’de Bakanlık tarafından telafi eğitimlerine ilişkin yasal zemin hazırlanarak telafi eğitimlerin yıl boyunca devam etmesi kararlaştırılmıştır. Ancak öğrenme kayıpları öğrencilerin sosyoekonomik durumu, ulaşabildiği uzaktan eğitim imkanları, devam ettiği okul türü, kademe, evdeki kaynaklar gibi pek çok bileşene göre değişiklik gösterebilmektedir. Dolayısıyla okullar yeniden açıldığında ilk olarak bu farklılıklar dikkate alınarak okulların kapalı olması sebebiyle oluşan öğrenme kayıplarının tespit edilmesi için bir ölçme ve değerlendirme yapılması gerekmektedir.</vt:lpstr>
      <vt:lpstr>Bu süreçte dezavantajlı öğrenciler aleyhine öğrenme farkının açılmasını önlemek için politika yapıcılar, öğretmenler ve ailelerin okullar yeniden açıldığında öğrencileri desteklemeye hazır olması gerekmektedir.</vt:lpstr>
      <vt:lpstr>COVID-19 VE KARMA ÖĞRENME</vt:lpstr>
      <vt:lpstr>Bugün uzaktan eğitim ile öğrencilerin okul dışında da öğrenmelerini sağlamak ve sürdürmek için alınan kararlar ve yapılan yatırımların öğrenmenin gerçekleştiği mekân ve zamanı okulda ve okul dışında olmak üzere harmanlayacağı bir normal oluşturması bekleniyor. Dolayısıyla ülkeler yeni bir kriz ihtimaline karşı hazırlıklı olabilmek için eğitimin her zaman her yerde olabilmesi esnekliğini de göz önünde bulundurarak yüz yüze eğitim ile uzaktan eğitimi harmanlayan karma öğrenme modelleri üzerinde durmaya başladı.</vt:lpstr>
      <vt:lpstr>En yalın tanımıyla yüz yüze öğrenme ile çevrimiçi öğrenme deneyiminin bir bileşimi olan karma öğrenme ile derslerin bir kısmının uzaktan öğrenme yoluyla verilmesi okulda bulunan öğrenci sayısını azaltarak okulun ve sınıfın fiziki kapasite yetersizliği için bir çözüm üretilebilir. Öğrencilerin gruplara ayrılması yoluyla, bir kısmı okulda bir kısmı uzaktan eğitim alacak şekilde dönüşümlü bir modele geçilerek okulların kapasite sorunu sosyal mesafe çerçevesinde çözümlenebilir.</vt:lpstr>
      <vt:lpstr>KÜRESEL ÖLÇEKTE ÖĞRENMENIN  SÜRDÜRÜLMESI İÇIN ALINAN TEDBIRLER</vt:lpstr>
      <vt:lpstr>TÜRKIYE’DE COVID-19 SÜRECINDE  GELIŞMELER, SORUNLAR VE ÇÖZÜM ÖNERILERI</vt:lpstr>
      <vt:lpstr>PowerPoint Sunusu</vt:lpstr>
      <vt:lpstr>PowerPoint Sunusu</vt:lpstr>
      <vt:lpstr>PowerPoint Sunusu</vt:lpstr>
      <vt:lpstr>2020-2021 EĞITIM ÖĞRETIM YILI:  ÇOCUKLARIMIZIN SAĞLIĞINI DA GELECEĞINI DE KORUMALIYIZ</vt:lpstr>
      <vt:lpstr>COVID-19 salgını ile ilgili gelişmeler, hangi sağlık tedbirlerinin alınacağı ve okulların açılması halinde oluşacak sağlık riskleri kadar okulların kapalı kalması halinde hareket kısıtlılığı ve sosyal izolasyon kaynaklı sağlık sorunları konusunda Sağlık Bakanlığı, Bilimsel Danışma Kurulu tarafından yapılan değerlendirmeler ve tavsiyeler dikkate alınmalıdır.</vt:lpstr>
      <vt:lpstr>Okulların açılması veya kapatılması kararında “bireylerin sağlığını ve yaşamlarını korumak” ile “bireylerin geleceğini korumak” arasındaki hassas dengenin gözetilmesi gerekir. Okulların kapalı kaldığı süre uzadıkça öğrenme eksikleri ve kayıpları sistemin telafi süreçlerini yönetme kapasitesinin sınırlarını aşarak, bir kuşağın kalıcı olarak sosyal, duygusal ve ekonomik kayıplarının oluşması ile sonuçlanacaktır</vt:lpstr>
      <vt:lpstr>Okulların ülke genelinde kapalı kalması sağlık açısından da eğitim öğretim açısından da en kötü senaryo olarak değerlendirilmektedir. Şu ana kadar uluslararası alanda yapılan açıklamalar okulların kapalı kalması değil, kontrollü olarak açılmasına odaklanmış gözüküyor. Ancak öğrenme kayıpları ve öğrenme eksikleri ile ilgili değerlendirmelerde çeşitli uluslararası kuruluşlar okulların kapalı kalması halinde ilk senaryoyu birinci yarıyıl sonuna kadar kapalı kalması, ikinci senaryoyu ise 2021 yılı Eylül ayına kadar kapalı kalması şeklinde ele almaktadır.</vt:lpstr>
      <vt:lpstr>Okulların kontrollü olarak açılması kendi içinde pek çok farklı uygulama seçeneklerinin değerlendirilmesini gerektirmektedir. Okulların kontrollü olarak açılmasında; ■ Vaka sayısının çok düşük olduğu veya pozitif vaka olmayan yerleşim yerlerinde okulların tam zamanlı olarak açılması, ■ Okulda öğrenci yoğunluğunun ve şube başına düşen öğrenci sayısının görece az olduğu okulların tam zamanlı olarak açılması, ■ Okulların haftada altı iş günü açık olması, öğrencilerin iki gruba bölünerek dönüşümlü olarak okula üçer gün gelmeleri, ■ Öğrencilerin okula gelmediği günlerde uzaktan öğrenme araçları ile öğretime devam etmeleri, ■ Yüz yüze öğretim süresinin ilkokul öğrencileri için mümkün olduğunca artırılması, uygulamaların eğitim kademeleri itibariyle farklılaştırılması, ■ Salgın devam ettiği sürece temel becerilere odaklanılması, öğrenme kayıpları ve eksiklerini asgari düzeye indirebilmek için haftalık ders  çizelgelerinde yer alan derslerin tamamını kapsamak yerine bir kısmının yüz yüze eğitim yoluyla verilmesi,  ■ Derslerin sayısında ve haftalık sürelerinde yüz yüze eğitim imkanları ve uzaktan öğrenmede kısıtlılıklar dikkate alınarak değişiklik yapılması, gibi uygulamalar değerlendirilebilir.</vt:lpstr>
      <vt:lpstr>Okulların açılması riskler taşımakla birlikte okulların kapalı kalmasının neden olduğu kayıplar bireylerin ve toplumun geleceğini etkileyecek nitelik ve boyutlardadır. Bu kayıplar şöyle özetlenebilir: ■ Öğrencilerde telafi edilmesi oldukça güç öğrenme kayıpları ve eksikleri oluşması ve okulların kapalı olduğu süre uzadıkça kayıpların artması. ■ Öğrenme kayıplarının dezavantajlı öğrencilerde daha fazla olması. ■ Öğrencilerin sosyal ve duygusal gelişiminin olumsuz etkilenmesi. ■ Beslenme ve davranış sorunlarının oluşması. ■ Öğrencilerin fiziksel olarak hareketsiz kalmaları sebebiyle orta ve uzun vadede sağlık sorunları ortaya çıkması. ■ Temel becerilerde oluşan eksikliklerin ve yetersizliklerin toplum ve ekonomi için uzun vadede ciddi kayıplara neden olması.</vt:lpstr>
      <vt:lpstr>Seminer çalışmamıza  katılım sağladığınız için teşekkür ederiz.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sürecinde eğitim-öğretimi etkileyen güncel sorunlar.</dc:title>
  <dc:creator>yunus genç</dc:creator>
  <cp:lastModifiedBy>yunus genç</cp:lastModifiedBy>
  <cp:revision>14</cp:revision>
  <dcterms:created xsi:type="dcterms:W3CDTF">2021-01-27T21:17:12Z</dcterms:created>
  <dcterms:modified xsi:type="dcterms:W3CDTF">2021-01-28T00:10:06Z</dcterms:modified>
</cp:coreProperties>
</file>